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968" r:id="rId5"/>
    <p:sldId id="955" r:id="rId6"/>
    <p:sldId id="969" r:id="rId7"/>
    <p:sldId id="972" r:id="rId8"/>
    <p:sldId id="973" r:id="rId9"/>
    <p:sldId id="971" r:id="rId10"/>
    <p:sldId id="970" r:id="rId11"/>
    <p:sldId id="974" r:id="rId12"/>
    <p:sldId id="975" r:id="rId13"/>
  </p:sldIdLst>
  <p:sldSz cx="12192000" cy="6858000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07" userDrawn="1">
          <p15:clr>
            <a:srgbClr val="A4A3A4"/>
          </p15:clr>
        </p15:guide>
        <p15:guide id="2" orient="horz" pos="1306" userDrawn="1">
          <p15:clr>
            <a:srgbClr val="A4A3A4"/>
          </p15:clr>
        </p15:guide>
        <p15:guide id="3" pos="19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C4785C-CC63-263F-BBA3-0ADDA27BF75D}" name="Seth Craigo-Snell" initials="SCS" userId="S::seth@scsanalyticsllc.com::a8fc960e-d6df-4cd2-83ea-c4b05213e6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 Patterson" initials="OP" lastIdx="55" clrIdx="0">
    <p:extLst>
      <p:ext uri="{19B8F6BF-5375-455C-9EA6-DF929625EA0E}">
        <p15:presenceInfo xmlns:p15="http://schemas.microsoft.com/office/powerpoint/2012/main" userId="S-1-5-21-2032444499-3829591831-2101899175-2272" providerId="AD"/>
      </p:ext>
    </p:extLst>
  </p:cmAuthor>
  <p:cmAuthor id="2" name="Tami Buhr" initials="TB" lastIdx="6" clrIdx="1">
    <p:extLst>
      <p:ext uri="{19B8F6BF-5375-455C-9EA6-DF929625EA0E}">
        <p15:presenceInfo xmlns:p15="http://schemas.microsoft.com/office/powerpoint/2012/main" userId="S-1-5-21-2032444499-3829591831-2101899175-2265" providerId="AD"/>
      </p:ext>
    </p:extLst>
  </p:cmAuthor>
  <p:cmAuthor id="3" name="Hannah (Arnold) Howard" initials="H(H" lastIdx="18" clrIdx="2">
    <p:extLst>
      <p:ext uri="{19B8F6BF-5375-455C-9EA6-DF929625EA0E}">
        <p15:presenceInfo xmlns:p15="http://schemas.microsoft.com/office/powerpoint/2012/main" userId="S-1-5-21-2032444499-3829591831-2101899175-2288" providerId="AD"/>
      </p:ext>
    </p:extLst>
  </p:cmAuthor>
  <p:cmAuthor id="4" name="Megan Campbell" initials="MC" lastIdx="13" clrIdx="3">
    <p:extLst>
      <p:ext uri="{19B8F6BF-5375-455C-9EA6-DF929625EA0E}">
        <p15:presenceInfo xmlns:p15="http://schemas.microsoft.com/office/powerpoint/2012/main" userId="S-1-5-21-2032444499-3829591831-2101899175-2270" providerId="AD"/>
      </p:ext>
    </p:extLst>
  </p:cmAuthor>
  <p:cmAuthor id="5" name="Pace Goodman" initials="PG" lastIdx="102" clrIdx="4">
    <p:extLst>
      <p:ext uri="{19B8F6BF-5375-455C-9EA6-DF929625EA0E}">
        <p15:presenceInfo xmlns:p15="http://schemas.microsoft.com/office/powerpoint/2012/main" userId="S-1-5-21-861567501-2052111302-725345543-115632" providerId="AD"/>
      </p:ext>
    </p:extLst>
  </p:cmAuthor>
  <p:cmAuthor id="6" name="Bill Norton" initials="BN" lastIdx="11" clrIdx="5">
    <p:extLst>
      <p:ext uri="{19B8F6BF-5375-455C-9EA6-DF929625EA0E}">
        <p15:presenceInfo xmlns:p15="http://schemas.microsoft.com/office/powerpoint/2012/main" userId="S-1-5-21-2032444499-3829591831-2101899175-2231" providerId="AD"/>
      </p:ext>
    </p:extLst>
  </p:cmAuthor>
  <p:cmAuthor id="7" name="Antje Flanders" initials="AF" lastIdx="71" clrIdx="6">
    <p:extLst>
      <p:ext uri="{19B8F6BF-5375-455C-9EA6-DF929625EA0E}">
        <p15:presenceInfo xmlns:p15="http://schemas.microsoft.com/office/powerpoint/2012/main" userId="S-1-5-21-2032444499-3829591831-2101899175-2262" providerId="AD"/>
      </p:ext>
    </p:extLst>
  </p:cmAuthor>
  <p:cmAuthor id="8" name="Matt Drury" initials="MD" lastIdx="3" clrIdx="7">
    <p:extLst>
      <p:ext uri="{19B8F6BF-5375-455C-9EA6-DF929625EA0E}">
        <p15:presenceInfo xmlns:p15="http://schemas.microsoft.com/office/powerpoint/2012/main" userId="Matt Drury" providerId="None"/>
      </p:ext>
    </p:extLst>
  </p:cmAuthor>
  <p:cmAuthor id="9" name="Jayden Wilson" initials="JW" lastIdx="4" clrIdx="8">
    <p:extLst>
      <p:ext uri="{19B8F6BF-5375-455C-9EA6-DF929625EA0E}">
        <p15:presenceInfo xmlns:p15="http://schemas.microsoft.com/office/powerpoint/2012/main" userId="S-1-5-21-2032444499-3829591831-2101899175-2260" providerId="AD"/>
      </p:ext>
    </p:extLst>
  </p:cmAuthor>
  <p:cmAuthor id="10" name="Keri Bailey" initials="KB" lastIdx="1" clrIdx="9">
    <p:extLst>
      <p:ext uri="{19B8F6BF-5375-455C-9EA6-DF929625EA0E}">
        <p15:presenceInfo xmlns:p15="http://schemas.microsoft.com/office/powerpoint/2012/main" userId="S-1-5-21-2032444499-3829591831-2101899175-6166" providerId="AD"/>
      </p:ext>
    </p:extLst>
  </p:cmAuthor>
  <p:cmAuthor id="11" name="Jake Millette" initials="JM" lastIdx="26" clrIdx="10">
    <p:extLst>
      <p:ext uri="{19B8F6BF-5375-455C-9EA6-DF929625EA0E}">
        <p15:presenceInfo xmlns:p15="http://schemas.microsoft.com/office/powerpoint/2012/main" userId="Jake Millette" providerId="None"/>
      </p:ext>
    </p:extLst>
  </p:cmAuthor>
  <p:cmAuthor id="12" name="Jayden Wilson" initials="JW [2]" lastIdx="7" clrIdx="11">
    <p:extLst>
      <p:ext uri="{19B8F6BF-5375-455C-9EA6-DF929625EA0E}">
        <p15:presenceInfo xmlns:p15="http://schemas.microsoft.com/office/powerpoint/2012/main" userId="S::jwilson@opiniondynamics.com::f0cafe01-0e32-4007-805d-458699de0813" providerId="AD"/>
      </p:ext>
    </p:extLst>
  </p:cmAuthor>
  <p:cmAuthor id="13" name="Antje Flanders" initials="AF [2]" lastIdx="31" clrIdx="12">
    <p:extLst>
      <p:ext uri="{19B8F6BF-5375-455C-9EA6-DF929625EA0E}">
        <p15:presenceInfo xmlns:p15="http://schemas.microsoft.com/office/powerpoint/2012/main" userId="S::aflanders@opiniondynamics.com::8996f228-02cb-4ad1-832f-4909fbba9f49" providerId="AD"/>
      </p:ext>
    </p:extLst>
  </p:cmAuthor>
  <p:cmAuthor id="14" name="Jane Peters" initials="JP" lastIdx="4" clrIdx="13">
    <p:extLst>
      <p:ext uri="{19B8F6BF-5375-455C-9EA6-DF929625EA0E}">
        <p15:presenceInfo xmlns:p15="http://schemas.microsoft.com/office/powerpoint/2012/main" userId="S::jpeters@opiniondynamics.com::0447a581-c4c0-42f0-a177-baea93f2a88e" providerId="AD"/>
      </p:ext>
    </p:extLst>
  </p:cmAuthor>
  <p:cmAuthor id="15" name="Amber Stadler" initials="AS" lastIdx="7" clrIdx="14">
    <p:extLst>
      <p:ext uri="{19B8F6BF-5375-455C-9EA6-DF929625EA0E}">
        <p15:presenceInfo xmlns:p15="http://schemas.microsoft.com/office/powerpoint/2012/main" userId="S::astadler@opiniondynamics.com::7c0bd7af-4ab8-4e66-8d8f-3984c8a1a4e8" providerId="AD"/>
      </p:ext>
    </p:extLst>
  </p:cmAuthor>
  <p:cmAuthor id="16" name="Todd Malinick" initials="TM" lastIdx="2" clrIdx="15">
    <p:extLst>
      <p:ext uri="{19B8F6BF-5375-455C-9EA6-DF929625EA0E}">
        <p15:presenceInfo xmlns:p15="http://schemas.microsoft.com/office/powerpoint/2012/main" userId="S::tmalinick@opiniondynamics.com::bae2051f-78b6-4338-ae62-b9cf6f64c1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7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68729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2152" y="80"/>
      </p:cViewPr>
      <p:guideLst>
        <p:guide orient="horz" pos="1307"/>
        <p:guide orient="horz" pos="1306"/>
        <p:guide pos="1963"/>
      </p:guideLst>
    </p:cSldViewPr>
  </p:slideViewPr>
  <p:outlineViewPr>
    <p:cViewPr>
      <p:scale>
        <a:sx n="33" d="100"/>
        <a:sy n="33" d="100"/>
      </p:scale>
      <p:origin x="0" y="-589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756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2016" y="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Trade Gothic"/>
                <a:ea typeface="+mn-ea"/>
                <a:cs typeface="+mn-cs"/>
              </a:defRPr>
            </a:pPr>
            <a:r>
              <a:rPr lang="en-US" sz="1600" dirty="0">
                <a:latin typeface="Franklin Gothic Book"/>
                <a:cs typeface="Franklin Gothic Book"/>
              </a:rPr>
              <a:t>Chart Title, 16pt</a:t>
            </a:r>
          </a:p>
        </c:rich>
      </c:tx>
      <c:layout>
        <c:manualLayout>
          <c:xMode val="edge"/>
          <c:yMode val="edge"/>
          <c:x val="5.0241170583704496E-2"/>
          <c:y val="5.42777722692723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Trade Gothic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408509721171033E-2"/>
          <c:y val="0.17635767085958887"/>
          <c:w val="0.59511911504513482"/>
          <c:h val="0.761175237711000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08-4ADE-84B4-AB85768F97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08-4ADE-84B4-AB85768F97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08-4ADE-84B4-AB85768F97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08-4ADE-84B4-AB85768F97AD}"/>
              </c:ext>
            </c:extLst>
          </c:dPt>
          <c:dLbls>
            <c:dLbl>
              <c:idx val="0"/>
              <c:layout>
                <c:manualLayout>
                  <c:x val="-0.13048974763281801"/>
                  <c:y val="-2.87031864558713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08-4ADE-84B4-AB85768F97AD}"/>
                </c:ext>
              </c:extLst>
            </c:dLbl>
            <c:dLbl>
              <c:idx val="1"/>
              <c:layout>
                <c:manualLayout>
                  <c:x val="0.11269340844957514"/>
                  <c:y val="-5.75893574537485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8-4ADE-84B4-AB85768F97AD}"/>
                </c:ext>
              </c:extLst>
            </c:dLbl>
            <c:dLbl>
              <c:idx val="2"/>
              <c:layout>
                <c:manualLayout>
                  <c:x val="8.5413147681270493E-2"/>
                  <c:y val="8.15788506446662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08-4ADE-84B4-AB85768F97AD}"/>
                </c:ext>
              </c:extLst>
            </c:dLbl>
            <c:dLbl>
              <c:idx val="3"/>
              <c:layout>
                <c:manualLayout>
                  <c:x val="4.1887496052888912E-2"/>
                  <c:y val="0.116315983820950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08-4ADE-84B4-AB85768F9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Book"/>
                    <a:ea typeface="+mn-ea"/>
                    <a:cs typeface="Franklin Gothic Book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08-4ADE-84B4-AB85768F97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17705446094605"/>
          <c:y val="0.20829629338375322"/>
          <c:w val="0.15696587858101138"/>
          <c:h val="0.29367074163096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Franklin Gothic Book"/>
              <a:ea typeface="+mn-ea"/>
              <a:cs typeface="Franklin Gothic Book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Title, 16pt</a:t>
            </a:r>
          </a:p>
        </c:rich>
      </c:tx>
      <c:layout>
        <c:manualLayout>
          <c:xMode val="edge"/>
          <c:yMode val="edge"/>
          <c:x val="2.2657420435386301E-2"/>
          <c:y val="2.5353275642187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6061780621801"/>
          <c:y val="0.17635767085958887"/>
          <c:w val="0.65889534380896564"/>
          <c:h val="0.7611752377110001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D9-4D9C-8B97-A5B2CD57B04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CD9-4D9C-8B97-A5B2CD57B0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D9-4D9C-8B97-A5B2CD57B0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D9-4D9C-8B97-A5B2CD57B0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PowerPoint]Sheet1'!$A$2:$A$5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D9-4D9C-8B97-A5B2CD57B0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51866896"/>
        <c:axId val="251866512"/>
      </c:barChart>
      <c:valAx>
        <c:axId val="251866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1866896"/>
        <c:crosses val="autoZero"/>
        <c:crossBetween val="between"/>
      </c:valAx>
      <c:catAx>
        <c:axId val="25186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866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Title, 16pt</a:t>
            </a:r>
          </a:p>
        </c:rich>
      </c:tx>
      <c:layout>
        <c:manualLayout>
          <c:xMode val="edge"/>
          <c:yMode val="edge"/>
          <c:x val="5.5226347214770211E-2"/>
          <c:y val="5.83317755227928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84864556248042E-2"/>
          <c:y val="0.15924574717722473"/>
          <c:w val="0.87475906970985262"/>
          <c:h val="0.62377405669022001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Office PowerPoint]Sheet1'!$A$2:$A$5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FE-4FF9-852D-F5363776365F}"/>
            </c:ext>
          </c:extLst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Office PowerPoint]Sheet1'!$A$2:$A$5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'[Chart in Microsoft Office PowerPoint]Sheet1'!$C$2:$C$5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FE-4FF9-852D-F5363776365F}"/>
            </c:ext>
          </c:extLst>
        </c:ser>
        <c:ser>
          <c:idx val="2"/>
          <c:order val="2"/>
          <c:tx>
            <c:strRef>
              <c:f>'[Chart in Microsoft Office PowerPoint]Sheet1'!$D$1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Office PowerPoint]Sheet1'!$A$2:$A$5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'[Chart in Microsoft Office PowerPoint]Sheet1'!$D$2:$D$5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FE-4FF9-852D-F53637763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330552"/>
        <c:axId val="252330936"/>
      </c:lineChart>
      <c:catAx>
        <c:axId val="252330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30936"/>
        <c:crosses val="autoZero"/>
        <c:auto val="1"/>
        <c:lblAlgn val="ctr"/>
        <c:lblOffset val="100"/>
        <c:noMultiLvlLbl val="0"/>
      </c:catAx>
      <c:valAx>
        <c:axId val="25233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Axis Title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3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5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58233"/>
            <a:ext cx="1274762" cy="40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26FA9F6-D5B6-48CE-8690-BE933A1F79E2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34D2F7A3-CB4C-4936-9355-775101B95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4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113021"/>
            <a:ext cx="5486400" cy="3168201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253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08201"/>
            <a:ext cx="1435100" cy="45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9C5BE451-F5BD-41C0-8DBF-D169EA2CE32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57ABB0F0-8E75-4597-9CEE-1704EA8E33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0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8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6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4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https://www.ilsag.info/wp-content/uploads/AIC-Income-Qualified-Initiative-Participant-Survey-Results-Memo-FINAL-2022-02-01.pdf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7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https://www.ilsag.info/wp-content/uploads/AIC-Smart-Savers-Process-Evaluation-Memo-FINAL-2021-12-13.pdf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9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https://www.ilsag.info/wp-content/uploads/AIC-2021-LINA-Report-FINAL-2022-06-01.pdf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6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3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bird&#10;&#10;Description automatically generated">
            <a:extLst>
              <a:ext uri="{FF2B5EF4-FFF2-40B4-BE49-F238E27FC236}">
                <a16:creationId xmlns:a16="http://schemas.microsoft.com/office/drawing/2014/main" id="{3907816A-CCDA-4B85-A9E3-977A6913C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365C6F-4567-4D9A-ACAB-69DD9A2AEF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242" y="2429267"/>
            <a:ext cx="10363200" cy="1187172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algn="ctr">
              <a:defRPr sz="3600" b="1" cap="all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EXTERNAL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03787F4-683B-48C4-8284-6DFF60AB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642" y="3750160"/>
            <a:ext cx="8534400" cy="71835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F822C-F519-43D7-9E03-9E89C2466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620" y="6349193"/>
            <a:ext cx="3594100" cy="43436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907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Top Border LB-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>
                  <a:lumMod val="40000"/>
                  <a:lumOff val="60000"/>
                </a:schemeClr>
              </a:buClr>
              <a:defRPr/>
            </a:lvl4pPr>
            <a:lvl5pPr>
              <a:buClr>
                <a:srgbClr val="9999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Top STR-DB-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5" y="858"/>
            <a:ext cx="12188950" cy="6856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>
                  <a:lumMod val="40000"/>
                  <a:lumOff val="60000"/>
                </a:schemeClr>
              </a:buClr>
              <a:defRPr/>
            </a:lvl4pPr>
            <a:lvl5pPr>
              <a:buClr>
                <a:srgbClr val="9999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8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Top STR-DB-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5" y="858"/>
            <a:ext cx="12188950" cy="6856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>
                  <a:lumMod val="40000"/>
                  <a:lumOff val="60000"/>
                </a:schemeClr>
              </a:buClr>
              <a:defRPr/>
            </a:lvl4pPr>
            <a:lvl5pPr>
              <a:buClr>
                <a:srgbClr val="9999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243425-E281-4758-829E-4BAD36C028E3}"/>
              </a:ext>
            </a:extLst>
          </p:cNvPr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246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Top STR LB--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6" y="858"/>
            <a:ext cx="12188948" cy="6856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>
                  <a:lumMod val="40000"/>
                  <a:lumOff val="60000"/>
                </a:schemeClr>
              </a:buClr>
              <a:defRPr/>
            </a:lvl4pPr>
            <a:lvl5pPr>
              <a:buClr>
                <a:srgbClr val="9999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4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Top STR LB--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6" y="858"/>
            <a:ext cx="12188948" cy="6856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>
                  <a:lumMod val="40000"/>
                  <a:lumOff val="60000"/>
                </a:schemeClr>
              </a:buClr>
              <a:defRPr/>
            </a:lvl4pPr>
            <a:lvl5pPr>
              <a:buClr>
                <a:srgbClr val="9999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DA5772-110B-4FB0-808C-EA20413C667D}"/>
              </a:ext>
            </a:extLst>
          </p:cNvPr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7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1D8746-CF82-422D-BEBF-01503D8F8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" y="1"/>
            <a:ext cx="12188952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26943" y="2160119"/>
            <a:ext cx="10363200" cy="1470025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4400" b="0" cap="all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4062590"/>
            <a:ext cx="8534400" cy="17526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8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-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1D8746-CF82-422D-BEBF-01503D8F8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9" y="1"/>
            <a:ext cx="12188950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26943" y="2160119"/>
            <a:ext cx="10363200" cy="1470025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4400" b="0" cap="all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4062590"/>
            <a:ext cx="8534400" cy="17526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9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-logomark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26943" y="1962498"/>
            <a:ext cx="10363200" cy="970801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600" b="1" cap="none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1102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-blue-logomark-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26943" y="1962498"/>
            <a:ext cx="10363200" cy="970801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600" b="1" cap="none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1102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01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 List,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9C9BB95-1AB8-4AC6-8D27-538DB55E7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250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Two Column Bullet Lists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5D4-F7F0-0842-BCBE-327FF90FC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09600" y="1252531"/>
            <a:ext cx="5364480" cy="4494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7"/>
          </p:nvPr>
        </p:nvSpPr>
        <p:spPr>
          <a:xfrm>
            <a:off x="6215529" y="1252531"/>
            <a:ext cx="5364480" cy="4494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2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D421B5-AACF-4B9D-9124-494C38760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858"/>
            <a:ext cx="12188952" cy="68562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4620" y="1577194"/>
            <a:ext cx="10363200" cy="1187172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algn="l">
              <a:defRPr sz="3600" b="1" cap="all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Internal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4620" y="2898087"/>
            <a:ext cx="8534400" cy="71835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620" y="6349193"/>
            <a:ext cx="3594100" cy="43436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28875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 List, Subtitles,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049339"/>
            <a:ext cx="5386917" cy="579930"/>
          </a:xfrm>
          <a:noFill/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 b="0" i="0" baseline="0">
                <a:solidFill>
                  <a:schemeClr val="tx2"/>
                </a:solidFill>
                <a:latin typeface="+mj-lt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49337"/>
            <a:ext cx="5389033" cy="579932"/>
          </a:xfrm>
          <a:noFill/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 b="0">
                <a:solidFill>
                  <a:schemeClr val="tx2"/>
                </a:solidFill>
                <a:latin typeface="+mj-lt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Two Column Bullet Lists with Headlines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A32C-FA0E-A84B-9DD9-4A60A20B4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609600" y="1826116"/>
            <a:ext cx="5364480" cy="392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7"/>
          </p:nvPr>
        </p:nvSpPr>
        <p:spPr>
          <a:xfrm>
            <a:off x="6215529" y="1826116"/>
            <a:ext cx="5364480" cy="392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0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3452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BC2A-530D-AC46-81F0-115791FD4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744A34D-0CE3-4BDF-B40F-1F304F29A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65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3452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BC2A-530D-AC46-81F0-115791FD4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5CB93499-029C-4087-B1E5-FD9749E91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6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 List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3688"/>
            <a:ext cx="10972800" cy="583022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322E-89A1-574C-958F-78B70F6F7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1246188"/>
            <a:ext cx="5364480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6215529" y="1246188"/>
            <a:ext cx="5364480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78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CB87AF9-88BA-44C2-8B9E-CFF32E4ED3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E00F1E-9052-49DB-A7DD-7659B87DA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322E-89A1-574C-958F-78B70F6F7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E743C9-0F21-479C-BEFB-AD9B6F1FD898}"/>
              </a:ext>
            </a:extLst>
          </p:cNvPr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66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2F4E4-0DC8-4F07-8409-424C7ED9E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4" y="0"/>
            <a:ext cx="8418286" cy="1746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7243" y="-2267"/>
            <a:ext cx="9044758" cy="174528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C7C4EC-45AC-4AAB-BA12-40E3D34B6B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7D7460A-3865-46FF-B51E-26D8F59E5B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840AC0F-A787-4ADC-BB30-3B2F699CA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322E-89A1-574C-958F-78B70F6F7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5FD9D2-6CEE-47B6-AF81-730AB3F53703}"/>
              </a:ext>
            </a:extLst>
          </p:cNvPr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1AC7432-1CE8-40E6-B489-BBDB27AA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426"/>
            <a:ext cx="10108019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08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 List, Subtitles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3688"/>
            <a:ext cx="10972800" cy="583022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322E-89A1-574C-958F-78B70F6F7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049339"/>
            <a:ext cx="5386917" cy="57993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b="0" i="0" baseline="0" dirty="0">
                <a:solidFill>
                  <a:schemeClr val="tx2"/>
                </a:solidFill>
                <a:latin typeface="+mj-lt"/>
                <a:cs typeface="Franklin Gothic medium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49339"/>
            <a:ext cx="5389033" cy="579930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b="0" i="0" baseline="0" dirty="0">
                <a:solidFill>
                  <a:schemeClr val="tx2"/>
                </a:solidFill>
                <a:latin typeface="+mj-lt"/>
                <a:cs typeface="Franklin Gothic medium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21553" y="1847312"/>
            <a:ext cx="5364480" cy="389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/>
          </p:nvPr>
        </p:nvSpPr>
        <p:spPr>
          <a:xfrm>
            <a:off x="6215533" y="1847312"/>
            <a:ext cx="5364480" cy="389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6EDDD6F-1039-42C1-88E6-8C8AB4A51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Graphic to Insert a Full-page Photo, or copy and paste one from the Object Gallery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60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Selection,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370DBB-96C9-450B-B13B-032A88094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0" y="1253824"/>
            <a:ext cx="5401733" cy="4492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90733" y="1254947"/>
            <a:ext cx="5291667" cy="3133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icture,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0" y="1253824"/>
            <a:ext cx="5401733" cy="4492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290733" y="1246189"/>
            <a:ext cx="5291667" cy="31337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000" baseline="0">
                <a:solidFill>
                  <a:srgbClr val="00A3E0"/>
                </a:solidFill>
              </a:defRPr>
            </a:lvl1pPr>
          </a:lstStyle>
          <a:p>
            <a:r>
              <a:rPr lang="en-US" dirty="0"/>
              <a:t>Click Center Graphic to Insert a Photo, or copy and paste one from the Object Gallery Slides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12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Full Border DB-w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95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8B88A3-C2CD-48BB-B754-DEC35D6F2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0" y="1253825"/>
            <a:ext cx="5401733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290733" y="1246189"/>
            <a:ext cx="5291667" cy="31337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Center Graphic to Insert a Photo, or copy and paste one from the Object Gallery Slides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83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hart,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0" y="1253824"/>
            <a:ext cx="5401733" cy="44864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4"/>
          <p:cNvSpPr>
            <a:spLocks noGrp="1"/>
          </p:cNvSpPr>
          <p:nvPr>
            <p:ph type="chart" sz="quarter" idx="13" hasCustomPrompt="1"/>
          </p:nvPr>
        </p:nvSpPr>
        <p:spPr>
          <a:xfrm>
            <a:off x="6195485" y="1246188"/>
            <a:ext cx="5386916" cy="4284662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000" baseline="0">
                <a:solidFill>
                  <a:srgbClr val="00A3E0"/>
                </a:solidFill>
              </a:defRPr>
            </a:lvl1pPr>
          </a:lstStyle>
          <a:p>
            <a:r>
              <a:rPr lang="en-US" dirty="0"/>
              <a:t>Click the center chart graphic to insert a chart, or copy and paste one from the Object Gallery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18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hart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0" y="1253824"/>
            <a:ext cx="5401733" cy="44864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hart Placeholder 14"/>
          <p:cNvSpPr>
            <a:spLocks noGrp="1"/>
          </p:cNvSpPr>
          <p:nvPr>
            <p:ph type="chart" sz="quarter" idx="13" hasCustomPrompt="1"/>
          </p:nvPr>
        </p:nvSpPr>
        <p:spPr>
          <a:xfrm>
            <a:off x="6195485" y="1246188"/>
            <a:ext cx="5386916" cy="4494078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000" baseline="0">
                <a:solidFill>
                  <a:srgbClr val="00A3E0"/>
                </a:solidFill>
              </a:defRPr>
            </a:lvl1pPr>
          </a:lstStyle>
          <a:p>
            <a:r>
              <a:rPr lang="en-US" dirty="0"/>
              <a:t>Click the center chart graphic to insert a chart, or copy and paste one from the Object Gallery Slides</a:t>
            </a:r>
          </a:p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F90C00B-C625-46F3-8DAA-D9EBCD8AE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3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,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83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756D6AD-DEBC-4E1E-AAD1-A464222C5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14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 for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02567" y="1246188"/>
            <a:ext cx="7979833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3602567" y="1246188"/>
            <a:ext cx="7979833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23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Guide for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044784"/>
              </p:ext>
            </p:extLst>
          </p:nvPr>
        </p:nvGraphicFramePr>
        <p:xfrm>
          <a:off x="3601880" y="1241792"/>
          <a:ext cx="7980520" cy="46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43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 for Ba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981684"/>
              </p:ext>
            </p:extLst>
          </p:nvPr>
        </p:nvGraphicFramePr>
        <p:xfrm>
          <a:off x="3834582" y="1159855"/>
          <a:ext cx="7168807" cy="46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99C7EA-D633-4206-9871-445F94F110A9}"/>
              </a:ext>
            </a:extLst>
          </p:cNvPr>
          <p:cNvCxnSpPr/>
          <p:nvPr userDrawn="1"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71CD3F95-90ED-4450-9655-B6EC5BA500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001D592-A0CC-46A7-BA8F-DA669C1ABE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16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483069"/>
              </p:ext>
            </p:extLst>
          </p:nvPr>
        </p:nvGraphicFramePr>
        <p:xfrm>
          <a:off x="3561463" y="1241792"/>
          <a:ext cx="7753280" cy="435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6A20D0-64AE-4C9F-B7EC-7F2DB9156A6A}"/>
              </a:ext>
            </a:extLst>
          </p:cNvPr>
          <p:cNvCxnSpPr/>
          <p:nvPr userDrawn="1"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D7DEDCB2-9B6F-4100-89A3-88BADD3F5C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925E8770-82BF-467C-AAC8-35FCF6C820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93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B5EEC76A-EBAC-4C79-9B67-327E38306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14"/>
          <p:cNvSpPr txBox="1">
            <a:spLocks/>
          </p:cNvSpPr>
          <p:nvPr userDrawn="1"/>
        </p:nvSpPr>
        <p:spPr>
          <a:xfrm>
            <a:off x="4368800" y="152400"/>
            <a:ext cx="7213600" cy="609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Title 14"/>
          <p:cNvSpPr txBox="1">
            <a:spLocks/>
          </p:cNvSpPr>
          <p:nvPr userDrawn="1"/>
        </p:nvSpPr>
        <p:spPr>
          <a:xfrm>
            <a:off x="4572000" y="304800"/>
            <a:ext cx="7213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8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E3535-B8BA-4B4D-8C48-EB910454763D}"/>
              </a:ext>
            </a:extLst>
          </p:cNvPr>
          <p:cNvSpPr/>
          <p:nvPr userDrawn="1"/>
        </p:nvSpPr>
        <p:spPr>
          <a:xfrm>
            <a:off x="242874" y="6439597"/>
            <a:ext cx="10591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©2020 Opinion Dynamics. </a:t>
            </a:r>
            <a:r>
              <a:rPr lang="en-US" sz="1200" dirty="0">
                <a:solidFill>
                  <a:schemeClr val="accent1"/>
                </a:solidFill>
                <a:latin typeface="+mn-lt"/>
                <a:cs typeface="Arial" pitchFamily="34" charset="0"/>
              </a:rPr>
              <a:t>All Rights Reserved</a:t>
            </a:r>
            <a:r>
              <a:rPr lang="en-US" sz="1200" dirty="0">
                <a:solidFill>
                  <a:schemeClr val="accent5"/>
                </a:solidFill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8FAAA74-5873-4452-A1E5-C9192A530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568" y="1807373"/>
            <a:ext cx="4420140" cy="2206909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Contact</a:t>
            </a:r>
          </a:p>
        </p:txBody>
      </p:sp>
    </p:spTree>
    <p:extLst>
      <p:ext uri="{BB962C8B-B14F-4D97-AF65-F5344CB8AC3E}">
        <p14:creationId xmlns:p14="http://schemas.microsoft.com/office/powerpoint/2010/main" val="290403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Full Border LB-w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84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609600" y="914400"/>
            <a:ext cx="10972800" cy="0"/>
          </a:xfrm>
          <a:prstGeom prst="line">
            <a:avLst/>
          </a:prstGeom>
          <a:ln w="6350" cmpd="sng">
            <a:solidFill>
              <a:srgbClr val="1E81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97280"/>
            <a:ext cx="5181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97280"/>
            <a:ext cx="5181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09600" y="914400"/>
            <a:ext cx="10972800" cy="0"/>
          </a:xfrm>
          <a:prstGeom prst="line">
            <a:avLst/>
          </a:prstGeom>
          <a:ln w="6350" cmpd="sng">
            <a:solidFill>
              <a:srgbClr val="1E81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-Divider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68" y="635000"/>
            <a:ext cx="5591628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26943" y="2085393"/>
            <a:ext cx="10363200" cy="847898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600" b="1" cap="none" spc="0" baseline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7526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AF5B-0728-184A-BC90-D0C03FF1F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7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Border 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1A7FD6-6AE7-4976-B838-8EA650403A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>
                  <a:lumMod val="40000"/>
                  <a:lumOff val="60000"/>
                </a:schemeClr>
              </a:buClr>
              <a:defRPr/>
            </a:lvl4pPr>
            <a:lvl5pPr>
              <a:buClr>
                <a:srgbClr val="9999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1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Top Border w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>
                  <a:lumMod val="40000"/>
                  <a:lumOff val="60000"/>
                </a:schemeClr>
              </a:buClr>
              <a:defRPr/>
            </a:lvl4pPr>
            <a:lvl5pPr>
              <a:buClr>
                <a:srgbClr val="9999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0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Top Border-no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>
                  <a:lumMod val="40000"/>
                  <a:lumOff val="60000"/>
                </a:schemeClr>
              </a:buClr>
              <a:defRPr/>
            </a:lvl4pPr>
            <a:lvl5pPr>
              <a:buClr>
                <a:srgbClr val="9999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7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Border LB w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57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A1AA-C032-4449-8476-4B1706E76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>
                  <a:lumMod val="40000"/>
                  <a:lumOff val="60000"/>
                </a:schemeClr>
              </a:buClr>
              <a:defRPr/>
            </a:lvl4pPr>
            <a:lvl5pPr>
              <a:buClr>
                <a:srgbClr val="9999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5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52538"/>
            <a:ext cx="10972800" cy="4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Franklin Gothic Book, 28 </a:t>
            </a:r>
            <a:r>
              <a:rPr lang="en-US" dirty="0" err="1"/>
              <a:t>pt</a:t>
            </a:r>
            <a:r>
              <a:rPr lang="en-US" dirty="0"/>
              <a:t>, Dark Gray</a:t>
            </a:r>
          </a:p>
          <a:p>
            <a:pPr lvl="1"/>
            <a:r>
              <a:rPr lang="en-US" dirty="0"/>
              <a:t>Second level Bullet Style: 24pt </a:t>
            </a:r>
          </a:p>
          <a:p>
            <a:pPr lvl="2"/>
            <a:r>
              <a:rPr lang="en-US" dirty="0"/>
              <a:t>Third level Bullet Style: 24pt</a:t>
            </a:r>
          </a:p>
          <a:p>
            <a:pPr lvl="3"/>
            <a:r>
              <a:rPr lang="en-US" dirty="0"/>
              <a:t>Fourth level Bullet Style: 24pt</a:t>
            </a:r>
          </a:p>
          <a:p>
            <a:pPr lvl="4"/>
            <a:r>
              <a:rPr lang="en-US" dirty="0"/>
              <a:t>Fifth level Bullet Style: 24pt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998" y="6288088"/>
            <a:ext cx="3915833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Franklin Gothic Book"/>
              </a:defRPr>
            </a:lvl1pPr>
          </a:lstStyle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7859" y="6288089"/>
            <a:ext cx="554541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Franklin Gothic Book"/>
              </a:defRPr>
            </a:lvl1pPr>
          </a:lstStyle>
          <a:p>
            <a:pPr>
              <a:defRPr/>
            </a:pPr>
            <a:fld id="{B22F7E1B-8261-CF40-A84F-BB5BFF025E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95220"/>
            <a:ext cx="10972800" cy="5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Page Headline Style: </a:t>
            </a:r>
            <a:br>
              <a:rPr lang="en-US" dirty="0"/>
            </a:br>
            <a:r>
              <a:rPr lang="en-US" dirty="0"/>
              <a:t>Franklin Gothic Book, 32pt, Dark Blue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99" r:id="rId2"/>
    <p:sldLayoutId id="2147484092" r:id="rId3"/>
    <p:sldLayoutId id="2147484098" r:id="rId4"/>
    <p:sldLayoutId id="2147484041" r:id="rId5"/>
    <p:sldLayoutId id="2147484044" r:id="rId6"/>
    <p:sldLayoutId id="2147484094" r:id="rId7"/>
    <p:sldLayoutId id="2147484096" r:id="rId8"/>
    <p:sldLayoutId id="2147484095" r:id="rId9"/>
    <p:sldLayoutId id="2147484097" r:id="rId10"/>
    <p:sldLayoutId id="2147484100" r:id="rId11"/>
    <p:sldLayoutId id="2147484102" r:id="rId12"/>
    <p:sldLayoutId id="2147484101" r:id="rId13"/>
    <p:sldLayoutId id="2147484103" r:id="rId14"/>
    <p:sldLayoutId id="2147484042" r:id="rId15"/>
    <p:sldLayoutId id="2147484091" r:id="rId16"/>
    <p:sldLayoutId id="2147484043" r:id="rId17"/>
    <p:sldLayoutId id="2147484090" r:id="rId18"/>
    <p:sldLayoutId id="2147484046" r:id="rId19"/>
    <p:sldLayoutId id="2147484047" r:id="rId20"/>
    <p:sldLayoutId id="2147484045" r:id="rId21"/>
    <p:sldLayoutId id="2147484076" r:id="rId22"/>
    <p:sldLayoutId id="2147484065" r:id="rId23"/>
    <p:sldLayoutId id="2147484082" r:id="rId24"/>
    <p:sldLayoutId id="2147484079" r:id="rId25"/>
    <p:sldLayoutId id="2147484066" r:id="rId26"/>
    <p:sldLayoutId id="2147484064" r:id="rId27"/>
    <p:sldLayoutId id="2147484050" r:id="rId28"/>
    <p:sldLayoutId id="2147484077" r:id="rId29"/>
    <p:sldLayoutId id="2147484067" r:id="rId30"/>
    <p:sldLayoutId id="2147484068" r:id="rId31"/>
    <p:sldLayoutId id="2147484069" r:id="rId32"/>
    <p:sldLayoutId id="2147484070" r:id="rId33"/>
    <p:sldLayoutId id="2147484071" r:id="rId34"/>
    <p:sldLayoutId id="2147484056" r:id="rId35"/>
    <p:sldLayoutId id="2147484074" r:id="rId36"/>
    <p:sldLayoutId id="2147484057" r:id="rId37"/>
    <p:sldLayoutId id="2147484058" r:id="rId38"/>
    <p:sldLayoutId id="2147484089" r:id="rId39"/>
    <p:sldLayoutId id="2147484087" r:id="rId40"/>
    <p:sldLayoutId id="2147484088" r:id="rId41"/>
  </p:sldLayoutIdLst>
  <p:hf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ＭＳ Ｐゴシック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Book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Book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Book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Book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adeGothic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adeGothic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adeGothic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adeGothic" charset="0"/>
          <a:ea typeface="ＭＳ Ｐゴシック" charset="0"/>
        </a:defRPr>
      </a:lvl9pPr>
    </p:titleStyle>
    <p:bodyStyle>
      <a:lvl1pPr marL="2857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Franklin Gothic Book"/>
        </a:defRPr>
      </a:lvl1pPr>
      <a:lvl2pPr marL="7429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Franklin Gothic Book"/>
        </a:defRPr>
      </a:lvl2pPr>
      <a:lvl3pPr marL="12001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Franklin Gothic Book"/>
        </a:defRPr>
      </a:lvl3pPr>
      <a:lvl4pPr marL="16573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4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Franklin Gothic Book"/>
        </a:defRPr>
      </a:lvl4pPr>
      <a:lvl5pPr marL="21145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5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548" userDrawn="1">
          <p15:clr>
            <a:srgbClr val="F26B43"/>
          </p15:clr>
        </p15:guide>
        <p15:guide id="6" orient="horz" pos="785" userDrawn="1">
          <p15:clr>
            <a:srgbClr val="F26B43"/>
          </p15:clr>
        </p15:guide>
        <p15:guide id="7" orient="horz" pos="3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elliott@opiniondynamics.com" TargetMode="Externa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 up of a solar panel">
            <a:extLst>
              <a:ext uri="{FF2B5EF4-FFF2-40B4-BE49-F238E27FC236}">
                <a16:creationId xmlns:a16="http://schemas.microsoft.com/office/drawing/2014/main" id="{BE01066E-8E52-49DE-9B05-6544D547FC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67" b="17867"/>
          <a:stretch/>
        </p:blipFill>
        <p:spPr>
          <a:xfrm>
            <a:off x="529019" y="1207769"/>
            <a:ext cx="11662980" cy="499561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6395805-9B33-4729-9A09-6687035C6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1345177"/>
            <a:ext cx="8373439" cy="51327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442D3F0-8341-4BA8-875D-E6F9731E9B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191" r="679"/>
          <a:stretch/>
        </p:blipFill>
        <p:spPr>
          <a:xfrm>
            <a:off x="1" y="6095841"/>
            <a:ext cx="12192000" cy="768710"/>
          </a:xfrm>
          <a:prstGeom prst="rect">
            <a:avLst/>
          </a:prstGeom>
          <a:effectLst>
            <a:outerShdw blurRad="203200" dist="50800" dir="13560000" sx="110000" sy="110000" algn="ctr" rotWithShape="0">
              <a:schemeClr val="tx2">
                <a:alpha val="34000"/>
              </a:scheme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6C3FBA-794B-491B-ACDF-5B94CB1FFD7E}"/>
              </a:ext>
            </a:extLst>
          </p:cNvPr>
          <p:cNvSpPr txBox="1">
            <a:spLocks/>
          </p:cNvSpPr>
          <p:nvPr/>
        </p:nvSpPr>
        <p:spPr>
          <a:xfrm>
            <a:off x="592988" y="1926476"/>
            <a:ext cx="5593127" cy="1914004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cap="all" spc="0" baseline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dirty="0"/>
              <a:t>Low Income Evaluation Overview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C3C3F2-ACEB-4E12-B33B-A8B07ADB39ED}"/>
              </a:ext>
            </a:extLst>
          </p:cNvPr>
          <p:cNvSpPr txBox="1">
            <a:spLocks/>
          </p:cNvSpPr>
          <p:nvPr/>
        </p:nvSpPr>
        <p:spPr>
          <a:xfrm>
            <a:off x="592988" y="3932662"/>
            <a:ext cx="4252389" cy="940996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3200" kern="1200" baseline="0">
                <a:solidFill>
                  <a:schemeClr val="accent1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Income Qualified Energy Efficiency Committee Meeting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C516EB-38BE-4174-950D-29513C8FE9ED}"/>
              </a:ext>
            </a:extLst>
          </p:cNvPr>
          <p:cNvSpPr txBox="1">
            <a:spLocks/>
          </p:cNvSpPr>
          <p:nvPr/>
        </p:nvSpPr>
        <p:spPr bwMode="auto">
          <a:xfrm>
            <a:off x="592988" y="6310931"/>
            <a:ext cx="3594100" cy="43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2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marL="7429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2pPr>
            <a:lvl3pPr marL="12001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3pPr>
            <a:lvl4pPr marL="16573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4pPr>
            <a:lvl5pPr marL="21145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September 28, 2022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DF21C2C-D8D0-4793-B921-761DA3E278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082"/>
          <a:stretch/>
        </p:blipFill>
        <p:spPr>
          <a:xfrm>
            <a:off x="-75414" y="-4432"/>
            <a:ext cx="12267415" cy="1489417"/>
          </a:xfrm>
          <a:prstGeom prst="rect">
            <a:avLst/>
          </a:prstGeom>
          <a:effectLst>
            <a:outerShdw blurRad="190500" dist="50800" dir="5400000" sx="99000" sy="99000" algn="ctr" rotWithShape="0">
              <a:schemeClr val="tx2">
                <a:alpha val="51000"/>
              </a:schemeClr>
            </a:outerShdw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AD91043-48EF-4F31-828D-450D81CEA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3225" b="10794"/>
          <a:stretch/>
        </p:blipFill>
        <p:spPr>
          <a:xfrm>
            <a:off x="0" y="187704"/>
            <a:ext cx="3938105" cy="12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4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71AFD1-EA4E-43A9-959B-DA085C90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dirty="0"/>
              <a:t>What Is Evaluation?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6DB81-A9B0-424C-B26B-277F467D4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88998" y="6274430"/>
            <a:ext cx="3915833" cy="315912"/>
          </a:xfrm>
        </p:spPr>
        <p:txBody>
          <a:bodyPr/>
          <a:lstStyle/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6E27-ACC5-439F-93FA-1BC6255AE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33A1AA-C032-4449-8476-4B1706E764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6EB25-6E75-9153-934A-4E09BB76D8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/>
              <a:t>Also known as evaluation, measurement, and verification (EM&amp;V)</a:t>
            </a:r>
          </a:p>
          <a:p>
            <a:r>
              <a:rPr lang="en-US" sz="2800" dirty="0"/>
              <a:t>Using data to examine the effectiveness and efficiency of programs</a:t>
            </a:r>
          </a:p>
          <a:p>
            <a:pPr lvl="1"/>
            <a:r>
              <a:rPr lang="en-US" dirty="0"/>
              <a:t>Energy, education, healthcare, and international development have long traditions of evaluations </a:t>
            </a:r>
          </a:p>
          <a:p>
            <a:r>
              <a:rPr lang="en-US" dirty="0"/>
              <a:t>Goal: Verify achievement of intended outcomes and </a:t>
            </a:r>
            <a:r>
              <a:rPr lang="en-US" sz="2800" dirty="0"/>
              <a:t>contribute to continuous improvement</a:t>
            </a:r>
          </a:p>
          <a:p>
            <a:r>
              <a:rPr lang="en-US" dirty="0"/>
              <a:t>All ratepayer-funded utility programs in Illinois must be evaluated</a:t>
            </a:r>
          </a:p>
          <a:p>
            <a:r>
              <a:rPr lang="en-US" sz="2800" dirty="0"/>
              <a:t>Must be completed by a</a:t>
            </a:r>
            <a:r>
              <a:rPr lang="en-US" dirty="0"/>
              <a:t>n independent third party</a:t>
            </a:r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3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71AFD1-EA4E-43A9-959B-DA085C90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dirty="0"/>
              <a:t>Three Types of Evaluation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6DB81-A9B0-424C-B26B-277F467D4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88998" y="6274430"/>
            <a:ext cx="3915833" cy="315912"/>
          </a:xfrm>
        </p:spPr>
        <p:txBody>
          <a:bodyPr/>
          <a:lstStyle/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6E27-ACC5-439F-93FA-1BC6255AE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33A1AA-C032-4449-8476-4B1706E764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6EB25-6E75-9153-934A-4E09BB76D8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Impact evaluation</a:t>
            </a:r>
          </a:p>
          <a:p>
            <a:pPr lvl="1"/>
            <a:r>
              <a:rPr lang="en-US" dirty="0"/>
              <a:t>Verify energy savings and cost-effectiveness</a:t>
            </a:r>
          </a:p>
          <a:p>
            <a:pPr lvl="1"/>
            <a:r>
              <a:rPr lang="en-US" dirty="0"/>
              <a:t>Develop or verify key savings assumptions (e.g., in-service rates)</a:t>
            </a:r>
          </a:p>
          <a:p>
            <a:pPr lvl="1"/>
            <a:r>
              <a:rPr lang="en-US" dirty="0"/>
              <a:t>Determine program influence (e.g., net-to-gross ratios)</a:t>
            </a:r>
          </a:p>
          <a:p>
            <a:r>
              <a:rPr lang="en-US" dirty="0"/>
              <a:t>Process evaluation</a:t>
            </a:r>
          </a:p>
          <a:p>
            <a:pPr lvl="1"/>
            <a:r>
              <a:rPr lang="en-US" dirty="0"/>
              <a:t>Examine implementation processes, program design, and customer service</a:t>
            </a:r>
          </a:p>
          <a:p>
            <a:pPr lvl="1"/>
            <a:r>
              <a:rPr lang="en-US" dirty="0"/>
              <a:t>Especially critical for low-income programs and vulnerable segments</a:t>
            </a:r>
          </a:p>
          <a:p>
            <a:r>
              <a:rPr lang="en-US" sz="2800" dirty="0"/>
              <a:t>Market research</a:t>
            </a:r>
          </a:p>
          <a:p>
            <a:pPr lvl="1"/>
            <a:r>
              <a:rPr lang="en-US" dirty="0"/>
              <a:t>Figuring out how to reach new or underserved markets</a:t>
            </a:r>
          </a:p>
          <a:p>
            <a:pPr lvl="1"/>
            <a:r>
              <a:rPr lang="en-US" dirty="0"/>
              <a:t>Understanding customer needs</a:t>
            </a:r>
          </a:p>
          <a:p>
            <a:pPr lvl="1"/>
            <a:r>
              <a:rPr lang="en-US" dirty="0"/>
              <a:t>Developing new offerings or examining the fit of existing offerings</a:t>
            </a:r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3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71AFD1-EA4E-43A9-959B-DA085C90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dirty="0"/>
              <a:t>2021 Income Qualified (IQ) Initiative Participant Survey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6DB81-A9B0-424C-B26B-277F467D4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88998" y="6274430"/>
            <a:ext cx="3915833" cy="315912"/>
          </a:xfrm>
        </p:spPr>
        <p:txBody>
          <a:bodyPr/>
          <a:lstStyle/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6E27-ACC5-439F-93FA-1BC6255AE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33A1AA-C032-4449-8476-4B1706E764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D6E53A-5F13-3525-1F8A-831DC93242AD}"/>
              </a:ext>
            </a:extLst>
          </p:cNvPr>
          <p:cNvSpPr/>
          <p:nvPr/>
        </p:nvSpPr>
        <p:spPr>
          <a:xfrm>
            <a:off x="1531924" y="5129842"/>
            <a:ext cx="8417208" cy="827079"/>
          </a:xfrm>
          <a:custGeom>
            <a:avLst/>
            <a:gdLst>
              <a:gd name="connsiteX0" fmla="*/ 0 w 5760120"/>
              <a:gd name="connsiteY0" fmla="*/ 130171 h 781013"/>
              <a:gd name="connsiteX1" fmla="*/ 130171 w 5760120"/>
              <a:gd name="connsiteY1" fmla="*/ 0 h 781013"/>
              <a:gd name="connsiteX2" fmla="*/ 5629949 w 5760120"/>
              <a:gd name="connsiteY2" fmla="*/ 0 h 781013"/>
              <a:gd name="connsiteX3" fmla="*/ 5760120 w 5760120"/>
              <a:gd name="connsiteY3" fmla="*/ 130171 h 781013"/>
              <a:gd name="connsiteX4" fmla="*/ 5760120 w 5760120"/>
              <a:gd name="connsiteY4" fmla="*/ 650842 h 781013"/>
              <a:gd name="connsiteX5" fmla="*/ 5629949 w 5760120"/>
              <a:gd name="connsiteY5" fmla="*/ 781013 h 781013"/>
              <a:gd name="connsiteX6" fmla="*/ 130171 w 5760120"/>
              <a:gd name="connsiteY6" fmla="*/ 781013 h 781013"/>
              <a:gd name="connsiteX7" fmla="*/ 0 w 5760120"/>
              <a:gd name="connsiteY7" fmla="*/ 650842 h 781013"/>
              <a:gd name="connsiteX8" fmla="*/ 0 w 5760120"/>
              <a:gd name="connsiteY8" fmla="*/ 130171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120" h="781013">
                <a:moveTo>
                  <a:pt x="0" y="130171"/>
                </a:moveTo>
                <a:cubicBezTo>
                  <a:pt x="0" y="58280"/>
                  <a:pt x="58280" y="0"/>
                  <a:pt x="130171" y="0"/>
                </a:cubicBezTo>
                <a:lnTo>
                  <a:pt x="5629949" y="0"/>
                </a:lnTo>
                <a:cubicBezTo>
                  <a:pt x="5701840" y="0"/>
                  <a:pt x="5760120" y="58280"/>
                  <a:pt x="5760120" y="130171"/>
                </a:cubicBezTo>
                <a:lnTo>
                  <a:pt x="5760120" y="650842"/>
                </a:lnTo>
                <a:cubicBezTo>
                  <a:pt x="5760120" y="722733"/>
                  <a:pt x="5701840" y="781013"/>
                  <a:pt x="5629949" y="781013"/>
                </a:cubicBezTo>
                <a:lnTo>
                  <a:pt x="130171" y="781013"/>
                </a:lnTo>
                <a:cubicBezTo>
                  <a:pt x="58280" y="781013"/>
                  <a:pt x="0" y="722733"/>
                  <a:pt x="0" y="650842"/>
                </a:cubicBezTo>
                <a:lnTo>
                  <a:pt x="0" y="130171"/>
                </a:lnTo>
                <a:close/>
              </a:path>
            </a:pathLst>
          </a:custGeom>
          <a:solidFill>
            <a:srgbClr val="99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6" tIns="110516" rIns="110516" bIns="110516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Highlight: SAVE Kits are a critical “foot in the door” for the IQ Initiative and other Ameren offerings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4E00C-C9A8-7C2D-E7F3-B3FF7F5660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1082068" cy="3883654"/>
          </a:xfrm>
        </p:spPr>
        <p:txBody>
          <a:bodyPr>
            <a:normAutofit/>
          </a:bodyPr>
          <a:lstStyle/>
          <a:p>
            <a:r>
              <a:rPr lang="en-US" sz="2800" dirty="0"/>
              <a:t>Ameren Illinois’ low and moderate-income home upgrade offering</a:t>
            </a:r>
          </a:p>
          <a:p>
            <a:r>
              <a:rPr lang="en-US" sz="2800" dirty="0"/>
              <a:t>Survey of 442 participants</a:t>
            </a:r>
          </a:p>
          <a:p>
            <a:r>
              <a:rPr lang="en-US" sz="2800" dirty="0"/>
              <a:t>Objectives</a:t>
            </a:r>
          </a:p>
          <a:p>
            <a:pPr lvl="1"/>
            <a:r>
              <a:rPr lang="en-US" dirty="0"/>
              <a:t>Understand customer satisfaction</a:t>
            </a:r>
          </a:p>
          <a:p>
            <a:pPr lvl="1"/>
            <a:r>
              <a:rPr lang="en-US" dirty="0"/>
              <a:t>Gather feedback on new elements of the Initiative</a:t>
            </a:r>
          </a:p>
          <a:p>
            <a:pPr lvl="1"/>
            <a:r>
              <a:rPr lang="en-US" dirty="0"/>
              <a:t>Develop in-service rates for new Safe and Virtual Energy Efficiency (SAVE) Kits</a:t>
            </a:r>
          </a:p>
          <a:p>
            <a:pPr lvl="1"/>
            <a:r>
              <a:rPr lang="en-US" dirty="0"/>
              <a:t>Verify household characteristics for savings assumptions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1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71AFD1-EA4E-43A9-959B-DA085C90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dirty="0"/>
              <a:t>2021 Smart Savers Process Evaluation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6DB81-A9B0-424C-B26B-277F467D4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88998" y="6274430"/>
            <a:ext cx="3915833" cy="315912"/>
          </a:xfrm>
        </p:spPr>
        <p:txBody>
          <a:bodyPr/>
          <a:lstStyle/>
          <a:p>
            <a:pPr>
              <a:defRPr/>
            </a:pPr>
            <a:r>
              <a:rPr lang="en-US" dirty="0"/>
              <a:t>Low Income Evaluation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6E27-ACC5-439F-93FA-1BC6255AE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33A1AA-C032-4449-8476-4B1706E764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4E00C-C9A8-7C2D-E7F3-B3FF7F5660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3850" y="1204079"/>
            <a:ext cx="9379788" cy="388365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Free smart thermostat offering for IQ customers</a:t>
            </a:r>
          </a:p>
          <a:p>
            <a:r>
              <a:rPr lang="en-US" sz="2800" dirty="0"/>
              <a:t>Developed a detailed process model</a:t>
            </a:r>
          </a:p>
          <a:p>
            <a:r>
              <a:rPr lang="en-US" sz="2800" dirty="0"/>
              <a:t>In-depth interviews with 16 participants</a:t>
            </a:r>
          </a:p>
          <a:p>
            <a:r>
              <a:rPr lang="en-US" sz="2800" dirty="0"/>
              <a:t>Objectives</a:t>
            </a:r>
          </a:p>
          <a:p>
            <a:pPr lvl="1"/>
            <a:r>
              <a:rPr lang="en-US" dirty="0"/>
              <a:t>Fully document the participation process</a:t>
            </a:r>
          </a:p>
          <a:p>
            <a:pPr lvl="1"/>
            <a:r>
              <a:rPr lang="en-US" dirty="0"/>
              <a:t>Gather customer feedback</a:t>
            </a:r>
          </a:p>
          <a:p>
            <a:pPr lvl="1"/>
            <a:r>
              <a:rPr lang="en-US" dirty="0"/>
              <a:t>Understand smart thermostat usage behaviors</a:t>
            </a:r>
          </a:p>
          <a:p>
            <a:pPr lvl="1"/>
            <a:r>
              <a:rPr lang="en-US" dirty="0"/>
              <a:t>Assess success of the offering as an entry point into the larger IQ Initiative</a:t>
            </a:r>
          </a:p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96D98F-2AB8-C064-68DC-D5FC531994B2}"/>
              </a:ext>
            </a:extLst>
          </p:cNvPr>
          <p:cNvSpPr/>
          <p:nvPr/>
        </p:nvSpPr>
        <p:spPr>
          <a:xfrm>
            <a:off x="1531923" y="5270287"/>
            <a:ext cx="9222341" cy="827079"/>
          </a:xfrm>
          <a:custGeom>
            <a:avLst/>
            <a:gdLst>
              <a:gd name="connsiteX0" fmla="*/ 0 w 5760120"/>
              <a:gd name="connsiteY0" fmla="*/ 130171 h 781013"/>
              <a:gd name="connsiteX1" fmla="*/ 130171 w 5760120"/>
              <a:gd name="connsiteY1" fmla="*/ 0 h 781013"/>
              <a:gd name="connsiteX2" fmla="*/ 5629949 w 5760120"/>
              <a:gd name="connsiteY2" fmla="*/ 0 h 781013"/>
              <a:gd name="connsiteX3" fmla="*/ 5760120 w 5760120"/>
              <a:gd name="connsiteY3" fmla="*/ 130171 h 781013"/>
              <a:gd name="connsiteX4" fmla="*/ 5760120 w 5760120"/>
              <a:gd name="connsiteY4" fmla="*/ 650842 h 781013"/>
              <a:gd name="connsiteX5" fmla="*/ 5629949 w 5760120"/>
              <a:gd name="connsiteY5" fmla="*/ 781013 h 781013"/>
              <a:gd name="connsiteX6" fmla="*/ 130171 w 5760120"/>
              <a:gd name="connsiteY6" fmla="*/ 781013 h 781013"/>
              <a:gd name="connsiteX7" fmla="*/ 0 w 5760120"/>
              <a:gd name="connsiteY7" fmla="*/ 650842 h 781013"/>
              <a:gd name="connsiteX8" fmla="*/ 0 w 5760120"/>
              <a:gd name="connsiteY8" fmla="*/ 130171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120" h="781013">
                <a:moveTo>
                  <a:pt x="0" y="130171"/>
                </a:moveTo>
                <a:cubicBezTo>
                  <a:pt x="0" y="58280"/>
                  <a:pt x="58280" y="0"/>
                  <a:pt x="130171" y="0"/>
                </a:cubicBezTo>
                <a:lnTo>
                  <a:pt x="5629949" y="0"/>
                </a:lnTo>
                <a:cubicBezTo>
                  <a:pt x="5701840" y="0"/>
                  <a:pt x="5760120" y="58280"/>
                  <a:pt x="5760120" y="130171"/>
                </a:cubicBezTo>
                <a:lnTo>
                  <a:pt x="5760120" y="650842"/>
                </a:lnTo>
                <a:cubicBezTo>
                  <a:pt x="5760120" y="722733"/>
                  <a:pt x="5701840" y="781013"/>
                  <a:pt x="5629949" y="781013"/>
                </a:cubicBezTo>
                <a:lnTo>
                  <a:pt x="130171" y="781013"/>
                </a:lnTo>
                <a:cubicBezTo>
                  <a:pt x="58280" y="781013"/>
                  <a:pt x="0" y="722733"/>
                  <a:pt x="0" y="650842"/>
                </a:cubicBezTo>
                <a:lnTo>
                  <a:pt x="0" y="130171"/>
                </a:lnTo>
                <a:close/>
              </a:path>
            </a:pathLst>
          </a:custGeom>
          <a:solidFill>
            <a:srgbClr val="99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6" tIns="110516" rIns="110516" bIns="110516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Highlight: Six of eight self install participants were not motivated by the $25 incentive. They preferred additional energy-saving products.  </a:t>
            </a: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6F7741C8-F845-2E92-7319-131D48D7D7C7}"/>
              </a:ext>
            </a:extLst>
          </p:cNvPr>
          <p:cNvSpPr/>
          <p:nvPr/>
        </p:nvSpPr>
        <p:spPr>
          <a:xfrm>
            <a:off x="8310114" y="2212401"/>
            <a:ext cx="2510712" cy="1821003"/>
          </a:xfrm>
          <a:prstGeom prst="wav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Includes a $25 incentive for those who self-install</a:t>
            </a:r>
          </a:p>
        </p:txBody>
      </p:sp>
    </p:spTree>
    <p:extLst>
      <p:ext uri="{BB962C8B-B14F-4D97-AF65-F5344CB8AC3E}">
        <p14:creationId xmlns:p14="http://schemas.microsoft.com/office/powerpoint/2010/main" val="53935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71AFD1-EA4E-43A9-959B-DA085C90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dirty="0"/>
              <a:t>Low Income Needs Assessment (LINA)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6DB81-A9B0-424C-B26B-277F467D4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88998" y="6274430"/>
            <a:ext cx="3915833" cy="315912"/>
          </a:xfrm>
        </p:spPr>
        <p:txBody>
          <a:bodyPr/>
          <a:lstStyle/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6E27-ACC5-439F-93FA-1BC6255AE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33A1AA-C032-4449-8476-4B1706E764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19552993-54CF-44AC-B6B5-85F3EA4BF549}"/>
              </a:ext>
            </a:extLst>
          </p:cNvPr>
          <p:cNvSpPr txBox="1">
            <a:spLocks/>
          </p:cNvSpPr>
          <p:nvPr/>
        </p:nvSpPr>
        <p:spPr bwMode="auto">
          <a:xfrm>
            <a:off x="6453212" y="1546514"/>
            <a:ext cx="4430719" cy="2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marL="7429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2pPr>
            <a:lvl3pPr marL="12001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3pPr>
            <a:lvl4pPr marL="16573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4pPr>
            <a:lvl5pPr marL="21145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Serving IQ Customers: Three Lenses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C9FAC3-4274-4854-AE16-DA82400B2F7C}"/>
              </a:ext>
            </a:extLst>
          </p:cNvPr>
          <p:cNvGrpSpPr/>
          <p:nvPr/>
        </p:nvGrpSpPr>
        <p:grpSpPr>
          <a:xfrm>
            <a:off x="6945015" y="1918490"/>
            <a:ext cx="3273468" cy="3282520"/>
            <a:chOff x="6945015" y="1918490"/>
            <a:chExt cx="3273468" cy="328252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052FE9-0BD7-4852-AD55-AB26886B84CF}"/>
                </a:ext>
              </a:extLst>
            </p:cNvPr>
            <p:cNvSpPr/>
            <p:nvPr/>
          </p:nvSpPr>
          <p:spPr>
            <a:xfrm>
              <a:off x="6945015" y="1918490"/>
              <a:ext cx="3268297" cy="3268297"/>
            </a:xfrm>
            <a:custGeom>
              <a:avLst/>
              <a:gdLst>
                <a:gd name="connsiteX0" fmla="*/ 1634148 w 3268297"/>
                <a:gd name="connsiteY0" fmla="*/ 0 h 3268297"/>
                <a:gd name="connsiteX1" fmla="*/ 3049363 w 3268297"/>
                <a:gd name="connsiteY1" fmla="*/ 817074 h 3268297"/>
                <a:gd name="connsiteX2" fmla="*/ 3049363 w 3268297"/>
                <a:gd name="connsiteY2" fmla="*/ 2451223 h 3268297"/>
                <a:gd name="connsiteX3" fmla="*/ 1634149 w 3268297"/>
                <a:gd name="connsiteY3" fmla="*/ 1634149 h 3268297"/>
                <a:gd name="connsiteX4" fmla="*/ 1634148 w 3268297"/>
                <a:gd name="connsiteY4" fmla="*/ 0 h 326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8297" h="3268297">
                  <a:moveTo>
                    <a:pt x="1634148" y="0"/>
                  </a:moveTo>
                  <a:cubicBezTo>
                    <a:pt x="2217973" y="0"/>
                    <a:pt x="2757450" y="311467"/>
                    <a:pt x="3049363" y="817074"/>
                  </a:cubicBezTo>
                  <a:cubicBezTo>
                    <a:pt x="3341276" y="1322681"/>
                    <a:pt x="3341276" y="1945616"/>
                    <a:pt x="3049363" y="2451223"/>
                  </a:cubicBezTo>
                  <a:lnTo>
                    <a:pt x="1634149" y="1634149"/>
                  </a:lnTo>
                  <a:cubicBezTo>
                    <a:pt x="1634149" y="1089433"/>
                    <a:pt x="1634148" y="544716"/>
                    <a:pt x="1634148" y="0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5992" tIns="622129" rIns="401519" bIns="159483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Market Development Action Plan (MDAP)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2A58B1-B1B1-4595-AB6E-FCC0FC31E005}"/>
                </a:ext>
              </a:extLst>
            </p:cNvPr>
            <p:cNvSpPr/>
            <p:nvPr/>
          </p:nvSpPr>
          <p:spPr>
            <a:xfrm>
              <a:off x="6950186" y="1932713"/>
              <a:ext cx="3268297" cy="3268297"/>
            </a:xfrm>
            <a:custGeom>
              <a:avLst/>
              <a:gdLst>
                <a:gd name="connsiteX0" fmla="*/ 3049363 w 3268297"/>
                <a:gd name="connsiteY0" fmla="*/ 2451223 h 3268297"/>
                <a:gd name="connsiteX1" fmla="*/ 1634148 w 3268297"/>
                <a:gd name="connsiteY1" fmla="*/ 3268298 h 3268297"/>
                <a:gd name="connsiteX2" fmla="*/ 218933 w 3268297"/>
                <a:gd name="connsiteY2" fmla="*/ 2451224 h 3268297"/>
                <a:gd name="connsiteX3" fmla="*/ 1634149 w 3268297"/>
                <a:gd name="connsiteY3" fmla="*/ 1634149 h 3268297"/>
                <a:gd name="connsiteX4" fmla="*/ 3049363 w 3268297"/>
                <a:gd name="connsiteY4" fmla="*/ 2451223 h 326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8297" h="3268297">
                  <a:moveTo>
                    <a:pt x="3049363" y="2451223"/>
                  </a:moveTo>
                  <a:cubicBezTo>
                    <a:pt x="2757450" y="2956830"/>
                    <a:pt x="2217974" y="3268298"/>
                    <a:pt x="1634148" y="3268298"/>
                  </a:cubicBezTo>
                  <a:cubicBezTo>
                    <a:pt x="1050323" y="3268298"/>
                    <a:pt x="510846" y="2956831"/>
                    <a:pt x="218933" y="2451224"/>
                  </a:cubicBezTo>
                  <a:lnTo>
                    <a:pt x="1634149" y="1634149"/>
                  </a:lnTo>
                  <a:lnTo>
                    <a:pt x="3049363" y="245122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3941" tIns="2081190" rIns="913941" bIns="213592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Empower Communities Definition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F2DDC1-7748-4123-9B73-C5F13812FB7D}"/>
                </a:ext>
              </a:extLst>
            </p:cNvPr>
            <p:cNvSpPr/>
            <p:nvPr/>
          </p:nvSpPr>
          <p:spPr>
            <a:xfrm>
              <a:off x="6950186" y="1932713"/>
              <a:ext cx="3268297" cy="3268297"/>
            </a:xfrm>
            <a:custGeom>
              <a:avLst/>
              <a:gdLst>
                <a:gd name="connsiteX0" fmla="*/ 218934 w 3268297"/>
                <a:gd name="connsiteY0" fmla="*/ 2451223 h 3268297"/>
                <a:gd name="connsiteX1" fmla="*/ 218934 w 3268297"/>
                <a:gd name="connsiteY1" fmla="*/ 817074 h 3268297"/>
                <a:gd name="connsiteX2" fmla="*/ 1634149 w 3268297"/>
                <a:gd name="connsiteY2" fmla="*/ 0 h 3268297"/>
                <a:gd name="connsiteX3" fmla="*/ 1634149 w 3268297"/>
                <a:gd name="connsiteY3" fmla="*/ 1634149 h 3268297"/>
                <a:gd name="connsiteX4" fmla="*/ 218934 w 3268297"/>
                <a:gd name="connsiteY4" fmla="*/ 2451223 h 326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8297" h="3268297">
                  <a:moveTo>
                    <a:pt x="218934" y="2451223"/>
                  </a:moveTo>
                  <a:cubicBezTo>
                    <a:pt x="-72979" y="1945616"/>
                    <a:pt x="-72979" y="1322681"/>
                    <a:pt x="218934" y="817074"/>
                  </a:cubicBezTo>
                  <a:cubicBezTo>
                    <a:pt x="510847" y="311467"/>
                    <a:pt x="1050323" y="0"/>
                    <a:pt x="1634149" y="0"/>
                  </a:cubicBezTo>
                  <a:lnTo>
                    <a:pt x="1634149" y="1634149"/>
                  </a:lnTo>
                  <a:lnTo>
                    <a:pt x="218934" y="24512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225" tIns="661037" rIns="1828286" bIns="155592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IQ Initiative</a:t>
              </a: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2689CFF-2167-3A56-22DB-98BAF05D281F}"/>
              </a:ext>
            </a:extLst>
          </p:cNvPr>
          <p:cNvSpPr/>
          <p:nvPr/>
        </p:nvSpPr>
        <p:spPr>
          <a:xfrm>
            <a:off x="1531924" y="5358966"/>
            <a:ext cx="8417208" cy="827079"/>
          </a:xfrm>
          <a:custGeom>
            <a:avLst/>
            <a:gdLst>
              <a:gd name="connsiteX0" fmla="*/ 0 w 5760120"/>
              <a:gd name="connsiteY0" fmla="*/ 130171 h 781013"/>
              <a:gd name="connsiteX1" fmla="*/ 130171 w 5760120"/>
              <a:gd name="connsiteY1" fmla="*/ 0 h 781013"/>
              <a:gd name="connsiteX2" fmla="*/ 5629949 w 5760120"/>
              <a:gd name="connsiteY2" fmla="*/ 0 h 781013"/>
              <a:gd name="connsiteX3" fmla="*/ 5760120 w 5760120"/>
              <a:gd name="connsiteY3" fmla="*/ 130171 h 781013"/>
              <a:gd name="connsiteX4" fmla="*/ 5760120 w 5760120"/>
              <a:gd name="connsiteY4" fmla="*/ 650842 h 781013"/>
              <a:gd name="connsiteX5" fmla="*/ 5629949 w 5760120"/>
              <a:gd name="connsiteY5" fmla="*/ 781013 h 781013"/>
              <a:gd name="connsiteX6" fmla="*/ 130171 w 5760120"/>
              <a:gd name="connsiteY6" fmla="*/ 781013 h 781013"/>
              <a:gd name="connsiteX7" fmla="*/ 0 w 5760120"/>
              <a:gd name="connsiteY7" fmla="*/ 650842 h 781013"/>
              <a:gd name="connsiteX8" fmla="*/ 0 w 5760120"/>
              <a:gd name="connsiteY8" fmla="*/ 130171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120" h="781013">
                <a:moveTo>
                  <a:pt x="0" y="130171"/>
                </a:moveTo>
                <a:cubicBezTo>
                  <a:pt x="0" y="58280"/>
                  <a:pt x="58280" y="0"/>
                  <a:pt x="130171" y="0"/>
                </a:cubicBezTo>
                <a:lnTo>
                  <a:pt x="5629949" y="0"/>
                </a:lnTo>
                <a:cubicBezTo>
                  <a:pt x="5701840" y="0"/>
                  <a:pt x="5760120" y="58280"/>
                  <a:pt x="5760120" y="130171"/>
                </a:cubicBezTo>
                <a:lnTo>
                  <a:pt x="5760120" y="650842"/>
                </a:lnTo>
                <a:cubicBezTo>
                  <a:pt x="5760120" y="722733"/>
                  <a:pt x="5701840" y="781013"/>
                  <a:pt x="5629949" y="781013"/>
                </a:cubicBezTo>
                <a:lnTo>
                  <a:pt x="130171" y="781013"/>
                </a:lnTo>
                <a:cubicBezTo>
                  <a:pt x="58280" y="781013"/>
                  <a:pt x="0" y="722733"/>
                  <a:pt x="0" y="650842"/>
                </a:cubicBezTo>
                <a:lnTo>
                  <a:pt x="0" y="130171"/>
                </a:lnTo>
                <a:close/>
              </a:path>
            </a:pathLst>
          </a:custGeom>
          <a:solidFill>
            <a:srgbClr val="99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6" tIns="110516" rIns="110516" bIns="110516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Aft>
                <a:spcPct val="35000"/>
              </a:spcAft>
            </a:pPr>
            <a:r>
              <a:rPr lang="en-US" sz="2400" kern="1200" dirty="0"/>
              <a:t>Highlight: </a:t>
            </a:r>
            <a:r>
              <a:rPr lang="en-US" sz="2400" dirty="0"/>
              <a:t>Mobile home and multifamily dwellers have especially high energy burdens and health, comfort, and safety needs.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A9F8EA-5940-B5BA-9345-691EC90F6C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9"/>
            <a:ext cx="6107502" cy="37686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General population survey with 1,359 residential Ameren Illinois customers</a:t>
            </a:r>
          </a:p>
          <a:p>
            <a:pPr lvl="1"/>
            <a:r>
              <a:rPr lang="en-US" dirty="0"/>
              <a:t>Roughly half IQ and half non-IQ</a:t>
            </a:r>
          </a:p>
          <a:p>
            <a:r>
              <a:rPr lang="en-US" dirty="0"/>
              <a:t>Income, homeownership, and housing type were the primary analysis groups</a:t>
            </a:r>
          </a:p>
          <a:p>
            <a:r>
              <a:rPr lang="en-US" dirty="0"/>
              <a:t>Key objectives of the survey:</a:t>
            </a:r>
          </a:p>
          <a:p>
            <a:pPr lvl="1"/>
            <a:r>
              <a:rPr lang="en-US" dirty="0"/>
              <a:t>Identify key IQ customer subsegments with high need: energy burden, financial insecurity, health hardship</a:t>
            </a:r>
          </a:p>
          <a:p>
            <a:pPr lvl="1"/>
            <a:r>
              <a:rPr lang="en-US" dirty="0"/>
              <a:t>Improve Ameren’s understanding of its IQ customers</a:t>
            </a:r>
          </a:p>
          <a:p>
            <a:pPr lvl="1"/>
            <a:r>
              <a:rPr lang="en-US" dirty="0"/>
              <a:t>Reveal potential new engagement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288783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71AFD1-EA4E-43A9-959B-DA085C90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dirty="0"/>
              <a:t>Annual Evaluation Planning Cycle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6DB81-A9B0-424C-B26B-277F467D4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88998" y="6274430"/>
            <a:ext cx="3915833" cy="315912"/>
          </a:xfrm>
        </p:spPr>
        <p:txBody>
          <a:bodyPr/>
          <a:lstStyle/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6E27-ACC5-439F-93FA-1BC6255AE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33A1AA-C032-4449-8476-4B1706E764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ECBB05-7A6B-4CEF-8389-EB914236008F}"/>
              </a:ext>
            </a:extLst>
          </p:cNvPr>
          <p:cNvGrpSpPr/>
          <p:nvPr/>
        </p:nvGrpSpPr>
        <p:grpSpPr>
          <a:xfrm>
            <a:off x="1246963" y="1315918"/>
            <a:ext cx="9698073" cy="4750796"/>
            <a:chOff x="697896" y="1271661"/>
            <a:chExt cx="8570030" cy="6522860"/>
          </a:xfrm>
        </p:grpSpPr>
        <p:sp>
          <p:nvSpPr>
            <p:cNvPr id="10" name="Arrow: Bent-Up 9">
              <a:extLst>
                <a:ext uri="{FF2B5EF4-FFF2-40B4-BE49-F238E27FC236}">
                  <a16:creationId xmlns:a16="http://schemas.microsoft.com/office/drawing/2014/main" id="{A1334A86-2D83-70F9-07C1-44DA46A566FA}"/>
                </a:ext>
              </a:extLst>
            </p:cNvPr>
            <p:cNvSpPr/>
            <p:nvPr/>
          </p:nvSpPr>
          <p:spPr>
            <a:xfrm rot="5400000">
              <a:off x="949519" y="2324467"/>
              <a:ext cx="949740" cy="1081246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32C17B-B99E-06AE-BA8D-B8EF02F172A1}"/>
                </a:ext>
              </a:extLst>
            </p:cNvPr>
            <p:cNvSpPr/>
            <p:nvPr/>
          </p:nvSpPr>
          <p:spPr>
            <a:xfrm>
              <a:off x="697896" y="1271661"/>
              <a:ext cx="1325579" cy="1119111"/>
            </a:xfrm>
            <a:custGeom>
              <a:avLst/>
              <a:gdLst>
                <a:gd name="connsiteX0" fmla="*/ 0 w 1598804"/>
                <a:gd name="connsiteY0" fmla="*/ 186556 h 1119111"/>
                <a:gd name="connsiteX1" fmla="*/ 186556 w 1598804"/>
                <a:gd name="connsiteY1" fmla="*/ 0 h 1119111"/>
                <a:gd name="connsiteX2" fmla="*/ 1412248 w 1598804"/>
                <a:gd name="connsiteY2" fmla="*/ 0 h 1119111"/>
                <a:gd name="connsiteX3" fmla="*/ 1598804 w 1598804"/>
                <a:gd name="connsiteY3" fmla="*/ 186556 h 1119111"/>
                <a:gd name="connsiteX4" fmla="*/ 1598804 w 1598804"/>
                <a:gd name="connsiteY4" fmla="*/ 932555 h 1119111"/>
                <a:gd name="connsiteX5" fmla="*/ 1412248 w 1598804"/>
                <a:gd name="connsiteY5" fmla="*/ 1119111 h 1119111"/>
                <a:gd name="connsiteX6" fmla="*/ 186556 w 1598804"/>
                <a:gd name="connsiteY6" fmla="*/ 1119111 h 1119111"/>
                <a:gd name="connsiteX7" fmla="*/ 0 w 1598804"/>
                <a:gd name="connsiteY7" fmla="*/ 932555 h 1119111"/>
                <a:gd name="connsiteX8" fmla="*/ 0 w 1598804"/>
                <a:gd name="connsiteY8" fmla="*/ 186556 h 111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04" h="1119111">
                  <a:moveTo>
                    <a:pt x="0" y="186556"/>
                  </a:moveTo>
                  <a:cubicBezTo>
                    <a:pt x="0" y="83524"/>
                    <a:pt x="83524" y="0"/>
                    <a:pt x="186556" y="0"/>
                  </a:cubicBezTo>
                  <a:lnTo>
                    <a:pt x="1412248" y="0"/>
                  </a:lnTo>
                  <a:cubicBezTo>
                    <a:pt x="1515280" y="0"/>
                    <a:pt x="1598804" y="83524"/>
                    <a:pt x="1598804" y="186556"/>
                  </a:cubicBezTo>
                  <a:lnTo>
                    <a:pt x="1598804" y="932555"/>
                  </a:lnTo>
                  <a:cubicBezTo>
                    <a:pt x="1598804" y="1035587"/>
                    <a:pt x="1515280" y="1119111"/>
                    <a:pt x="1412248" y="1119111"/>
                  </a:cubicBezTo>
                  <a:lnTo>
                    <a:pt x="186556" y="1119111"/>
                  </a:lnTo>
                  <a:cubicBezTo>
                    <a:pt x="83524" y="1119111"/>
                    <a:pt x="0" y="1035587"/>
                    <a:pt x="0" y="932555"/>
                  </a:cubicBezTo>
                  <a:lnTo>
                    <a:pt x="0" y="1865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70" tIns="142270" rIns="142270" bIns="14227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Q3/Q4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3E8E0D-6381-DBB2-0716-2B2F4545792C}"/>
                </a:ext>
              </a:extLst>
            </p:cNvPr>
            <p:cNvSpPr/>
            <p:nvPr/>
          </p:nvSpPr>
          <p:spPr>
            <a:xfrm>
              <a:off x="2023475" y="1400972"/>
              <a:ext cx="2831508" cy="904516"/>
            </a:xfrm>
            <a:custGeom>
              <a:avLst/>
              <a:gdLst>
                <a:gd name="connsiteX0" fmla="*/ 0 w 1162818"/>
                <a:gd name="connsiteY0" fmla="*/ 0 h 904515"/>
                <a:gd name="connsiteX1" fmla="*/ 1162818 w 1162818"/>
                <a:gd name="connsiteY1" fmla="*/ 0 h 904515"/>
                <a:gd name="connsiteX2" fmla="*/ 1162818 w 1162818"/>
                <a:gd name="connsiteY2" fmla="*/ 904515 h 904515"/>
                <a:gd name="connsiteX3" fmla="*/ 0 w 1162818"/>
                <a:gd name="connsiteY3" fmla="*/ 904515 h 904515"/>
                <a:gd name="connsiteX4" fmla="*/ 0 w 1162818"/>
                <a:gd name="connsiteY4" fmla="*/ 0 h 90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818" h="904515">
                  <a:moveTo>
                    <a:pt x="0" y="0"/>
                  </a:moveTo>
                  <a:lnTo>
                    <a:pt x="1162818" y="0"/>
                  </a:lnTo>
                  <a:lnTo>
                    <a:pt x="1162818" y="904515"/>
                  </a:lnTo>
                  <a:lnTo>
                    <a:pt x="0" y="9045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Evaluation planning begins</a:t>
              </a:r>
            </a:p>
          </p:txBody>
        </p:sp>
        <p:sp>
          <p:nvSpPr>
            <p:cNvPr id="13" name="Arrow: Bent-Up 12">
              <a:extLst>
                <a:ext uri="{FF2B5EF4-FFF2-40B4-BE49-F238E27FC236}">
                  <a16:creationId xmlns:a16="http://schemas.microsoft.com/office/drawing/2014/main" id="{D4035D9B-7253-2BF8-8BE4-096399B6A366}"/>
                </a:ext>
              </a:extLst>
            </p:cNvPr>
            <p:cNvSpPr/>
            <p:nvPr/>
          </p:nvSpPr>
          <p:spPr>
            <a:xfrm rot="5400000">
              <a:off x="2275098" y="3581598"/>
              <a:ext cx="949740" cy="1081246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52313C4-BF66-A2E0-9562-F1D78F660BDF}"/>
                </a:ext>
              </a:extLst>
            </p:cNvPr>
            <p:cNvSpPr/>
            <p:nvPr/>
          </p:nvSpPr>
          <p:spPr>
            <a:xfrm>
              <a:off x="2023475" y="2528791"/>
              <a:ext cx="1423791" cy="1119111"/>
            </a:xfrm>
            <a:custGeom>
              <a:avLst/>
              <a:gdLst>
                <a:gd name="connsiteX0" fmla="*/ 0 w 1598804"/>
                <a:gd name="connsiteY0" fmla="*/ 186556 h 1119111"/>
                <a:gd name="connsiteX1" fmla="*/ 186556 w 1598804"/>
                <a:gd name="connsiteY1" fmla="*/ 0 h 1119111"/>
                <a:gd name="connsiteX2" fmla="*/ 1412248 w 1598804"/>
                <a:gd name="connsiteY2" fmla="*/ 0 h 1119111"/>
                <a:gd name="connsiteX3" fmla="*/ 1598804 w 1598804"/>
                <a:gd name="connsiteY3" fmla="*/ 186556 h 1119111"/>
                <a:gd name="connsiteX4" fmla="*/ 1598804 w 1598804"/>
                <a:gd name="connsiteY4" fmla="*/ 932555 h 1119111"/>
                <a:gd name="connsiteX5" fmla="*/ 1412248 w 1598804"/>
                <a:gd name="connsiteY5" fmla="*/ 1119111 h 1119111"/>
                <a:gd name="connsiteX6" fmla="*/ 186556 w 1598804"/>
                <a:gd name="connsiteY6" fmla="*/ 1119111 h 1119111"/>
                <a:gd name="connsiteX7" fmla="*/ 0 w 1598804"/>
                <a:gd name="connsiteY7" fmla="*/ 932555 h 1119111"/>
                <a:gd name="connsiteX8" fmla="*/ 0 w 1598804"/>
                <a:gd name="connsiteY8" fmla="*/ 186556 h 111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04" h="1119111">
                  <a:moveTo>
                    <a:pt x="0" y="186556"/>
                  </a:moveTo>
                  <a:cubicBezTo>
                    <a:pt x="0" y="83524"/>
                    <a:pt x="83524" y="0"/>
                    <a:pt x="186556" y="0"/>
                  </a:cubicBezTo>
                  <a:lnTo>
                    <a:pt x="1412248" y="0"/>
                  </a:lnTo>
                  <a:cubicBezTo>
                    <a:pt x="1515280" y="0"/>
                    <a:pt x="1598804" y="83524"/>
                    <a:pt x="1598804" y="186556"/>
                  </a:cubicBezTo>
                  <a:lnTo>
                    <a:pt x="1598804" y="932555"/>
                  </a:lnTo>
                  <a:cubicBezTo>
                    <a:pt x="1598804" y="1035587"/>
                    <a:pt x="1515280" y="1119111"/>
                    <a:pt x="1412248" y="1119111"/>
                  </a:cubicBezTo>
                  <a:lnTo>
                    <a:pt x="186556" y="1119111"/>
                  </a:lnTo>
                  <a:cubicBezTo>
                    <a:pt x="83524" y="1119111"/>
                    <a:pt x="0" y="1035587"/>
                    <a:pt x="0" y="932555"/>
                  </a:cubicBezTo>
                  <a:lnTo>
                    <a:pt x="0" y="1865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70" tIns="142270" rIns="142270" bIns="14227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December 15</a:t>
              </a:r>
              <a:r>
                <a:rPr lang="en-US" sz="2300" kern="1200" baseline="30000" dirty="0"/>
                <a:t>th</a:t>
              </a:r>
              <a:r>
                <a:rPr lang="en-US" sz="2300" kern="1200" dirty="0"/>
                <a:t> 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0C589D2-01D8-E0FC-80DF-32C4DAC2541B}"/>
                </a:ext>
              </a:extLst>
            </p:cNvPr>
            <p:cNvSpPr/>
            <p:nvPr/>
          </p:nvSpPr>
          <p:spPr>
            <a:xfrm>
              <a:off x="3505728" y="2606934"/>
              <a:ext cx="3814639" cy="904516"/>
            </a:xfrm>
            <a:custGeom>
              <a:avLst/>
              <a:gdLst>
                <a:gd name="connsiteX0" fmla="*/ 0 w 1162818"/>
                <a:gd name="connsiteY0" fmla="*/ 0 h 904515"/>
                <a:gd name="connsiteX1" fmla="*/ 1162818 w 1162818"/>
                <a:gd name="connsiteY1" fmla="*/ 0 h 904515"/>
                <a:gd name="connsiteX2" fmla="*/ 1162818 w 1162818"/>
                <a:gd name="connsiteY2" fmla="*/ 904515 h 904515"/>
                <a:gd name="connsiteX3" fmla="*/ 0 w 1162818"/>
                <a:gd name="connsiteY3" fmla="*/ 904515 h 904515"/>
                <a:gd name="connsiteX4" fmla="*/ 0 w 1162818"/>
                <a:gd name="connsiteY4" fmla="*/ 0 h 90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818" h="904515">
                  <a:moveTo>
                    <a:pt x="0" y="0"/>
                  </a:moveTo>
                  <a:lnTo>
                    <a:pt x="1162818" y="0"/>
                  </a:lnTo>
                  <a:lnTo>
                    <a:pt x="1162818" y="904515"/>
                  </a:lnTo>
                  <a:lnTo>
                    <a:pt x="0" y="9045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Draft plans posted on IL-SAG website</a:t>
              </a:r>
            </a:p>
          </p:txBody>
        </p:sp>
        <p:sp>
          <p:nvSpPr>
            <p:cNvPr id="16" name="Arrow: Bent-Up 15">
              <a:extLst>
                <a:ext uri="{FF2B5EF4-FFF2-40B4-BE49-F238E27FC236}">
                  <a16:creationId xmlns:a16="http://schemas.microsoft.com/office/drawing/2014/main" id="{8D2872B7-D2D4-0975-8CC0-0982C9A2EE65}"/>
                </a:ext>
              </a:extLst>
            </p:cNvPr>
            <p:cNvSpPr/>
            <p:nvPr/>
          </p:nvSpPr>
          <p:spPr>
            <a:xfrm rot="5400000">
              <a:off x="5657512" y="6539010"/>
              <a:ext cx="949738" cy="1081246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E49A58-4285-2367-92CC-790FEC575514}"/>
                </a:ext>
              </a:extLst>
            </p:cNvPr>
            <p:cNvSpPr/>
            <p:nvPr/>
          </p:nvSpPr>
          <p:spPr>
            <a:xfrm>
              <a:off x="5032003" y="5424319"/>
              <a:ext cx="1388242" cy="1119111"/>
            </a:xfrm>
            <a:custGeom>
              <a:avLst/>
              <a:gdLst>
                <a:gd name="connsiteX0" fmla="*/ 0 w 1598804"/>
                <a:gd name="connsiteY0" fmla="*/ 186556 h 1119111"/>
                <a:gd name="connsiteX1" fmla="*/ 186556 w 1598804"/>
                <a:gd name="connsiteY1" fmla="*/ 0 h 1119111"/>
                <a:gd name="connsiteX2" fmla="*/ 1412248 w 1598804"/>
                <a:gd name="connsiteY2" fmla="*/ 0 h 1119111"/>
                <a:gd name="connsiteX3" fmla="*/ 1598804 w 1598804"/>
                <a:gd name="connsiteY3" fmla="*/ 186556 h 1119111"/>
                <a:gd name="connsiteX4" fmla="*/ 1598804 w 1598804"/>
                <a:gd name="connsiteY4" fmla="*/ 932555 h 1119111"/>
                <a:gd name="connsiteX5" fmla="*/ 1412248 w 1598804"/>
                <a:gd name="connsiteY5" fmla="*/ 1119111 h 1119111"/>
                <a:gd name="connsiteX6" fmla="*/ 186556 w 1598804"/>
                <a:gd name="connsiteY6" fmla="*/ 1119111 h 1119111"/>
                <a:gd name="connsiteX7" fmla="*/ 0 w 1598804"/>
                <a:gd name="connsiteY7" fmla="*/ 932555 h 1119111"/>
                <a:gd name="connsiteX8" fmla="*/ 0 w 1598804"/>
                <a:gd name="connsiteY8" fmla="*/ 186556 h 111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04" h="1119111">
                  <a:moveTo>
                    <a:pt x="0" y="186556"/>
                  </a:moveTo>
                  <a:cubicBezTo>
                    <a:pt x="0" y="83524"/>
                    <a:pt x="83524" y="0"/>
                    <a:pt x="186556" y="0"/>
                  </a:cubicBezTo>
                  <a:lnTo>
                    <a:pt x="1412248" y="0"/>
                  </a:lnTo>
                  <a:cubicBezTo>
                    <a:pt x="1515280" y="0"/>
                    <a:pt x="1598804" y="83524"/>
                    <a:pt x="1598804" y="186556"/>
                  </a:cubicBezTo>
                  <a:lnTo>
                    <a:pt x="1598804" y="932555"/>
                  </a:lnTo>
                  <a:cubicBezTo>
                    <a:pt x="1598804" y="1035587"/>
                    <a:pt x="1515280" y="1119111"/>
                    <a:pt x="1412248" y="1119111"/>
                  </a:cubicBezTo>
                  <a:lnTo>
                    <a:pt x="186556" y="1119111"/>
                  </a:lnTo>
                  <a:cubicBezTo>
                    <a:pt x="83524" y="1119111"/>
                    <a:pt x="0" y="1035587"/>
                    <a:pt x="0" y="932555"/>
                  </a:cubicBezTo>
                  <a:lnTo>
                    <a:pt x="0" y="1865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70" tIns="142270" rIns="142270" bIns="14227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January 15</a:t>
              </a:r>
              <a:r>
                <a:rPr lang="en-US" sz="2300" kern="1200" baseline="30000" dirty="0"/>
                <a:t>th</a:t>
              </a:r>
              <a:r>
                <a:rPr lang="en-US" sz="2300" kern="1200" dirty="0"/>
                <a:t> 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62B946-C294-D168-F004-9543BB718ED7}"/>
                </a:ext>
              </a:extLst>
            </p:cNvPr>
            <p:cNvSpPr/>
            <p:nvPr/>
          </p:nvSpPr>
          <p:spPr>
            <a:xfrm>
              <a:off x="6423920" y="5526358"/>
              <a:ext cx="2456018" cy="904516"/>
            </a:xfrm>
            <a:custGeom>
              <a:avLst/>
              <a:gdLst>
                <a:gd name="connsiteX0" fmla="*/ 0 w 1162818"/>
                <a:gd name="connsiteY0" fmla="*/ 0 h 904515"/>
                <a:gd name="connsiteX1" fmla="*/ 1162818 w 1162818"/>
                <a:gd name="connsiteY1" fmla="*/ 0 h 904515"/>
                <a:gd name="connsiteX2" fmla="*/ 1162818 w 1162818"/>
                <a:gd name="connsiteY2" fmla="*/ 904515 h 904515"/>
                <a:gd name="connsiteX3" fmla="*/ 0 w 1162818"/>
                <a:gd name="connsiteY3" fmla="*/ 904515 h 904515"/>
                <a:gd name="connsiteX4" fmla="*/ 0 w 1162818"/>
                <a:gd name="connsiteY4" fmla="*/ 0 h 90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818" h="904515">
                  <a:moveTo>
                    <a:pt x="0" y="0"/>
                  </a:moveTo>
                  <a:lnTo>
                    <a:pt x="1162818" y="0"/>
                  </a:lnTo>
                  <a:lnTo>
                    <a:pt x="1162818" y="904515"/>
                  </a:lnTo>
                  <a:lnTo>
                    <a:pt x="0" y="9045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Public comments due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51047B-F9A6-54C1-CC4B-10639735FDD8}"/>
                </a:ext>
              </a:extLst>
            </p:cNvPr>
            <p:cNvSpPr/>
            <p:nvPr/>
          </p:nvSpPr>
          <p:spPr>
            <a:xfrm>
              <a:off x="6736901" y="6675410"/>
              <a:ext cx="1304309" cy="1119111"/>
            </a:xfrm>
            <a:custGeom>
              <a:avLst/>
              <a:gdLst>
                <a:gd name="connsiteX0" fmla="*/ 0 w 1598804"/>
                <a:gd name="connsiteY0" fmla="*/ 186556 h 1119111"/>
                <a:gd name="connsiteX1" fmla="*/ 186556 w 1598804"/>
                <a:gd name="connsiteY1" fmla="*/ 0 h 1119111"/>
                <a:gd name="connsiteX2" fmla="*/ 1412248 w 1598804"/>
                <a:gd name="connsiteY2" fmla="*/ 0 h 1119111"/>
                <a:gd name="connsiteX3" fmla="*/ 1598804 w 1598804"/>
                <a:gd name="connsiteY3" fmla="*/ 186556 h 1119111"/>
                <a:gd name="connsiteX4" fmla="*/ 1598804 w 1598804"/>
                <a:gd name="connsiteY4" fmla="*/ 932555 h 1119111"/>
                <a:gd name="connsiteX5" fmla="*/ 1412248 w 1598804"/>
                <a:gd name="connsiteY5" fmla="*/ 1119111 h 1119111"/>
                <a:gd name="connsiteX6" fmla="*/ 186556 w 1598804"/>
                <a:gd name="connsiteY6" fmla="*/ 1119111 h 1119111"/>
                <a:gd name="connsiteX7" fmla="*/ 0 w 1598804"/>
                <a:gd name="connsiteY7" fmla="*/ 932555 h 1119111"/>
                <a:gd name="connsiteX8" fmla="*/ 0 w 1598804"/>
                <a:gd name="connsiteY8" fmla="*/ 186556 h 111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04" h="1119111">
                  <a:moveTo>
                    <a:pt x="0" y="186556"/>
                  </a:moveTo>
                  <a:cubicBezTo>
                    <a:pt x="0" y="83524"/>
                    <a:pt x="83524" y="0"/>
                    <a:pt x="186556" y="0"/>
                  </a:cubicBezTo>
                  <a:lnTo>
                    <a:pt x="1412248" y="0"/>
                  </a:lnTo>
                  <a:cubicBezTo>
                    <a:pt x="1515280" y="0"/>
                    <a:pt x="1598804" y="83524"/>
                    <a:pt x="1598804" y="186556"/>
                  </a:cubicBezTo>
                  <a:lnTo>
                    <a:pt x="1598804" y="932555"/>
                  </a:lnTo>
                  <a:cubicBezTo>
                    <a:pt x="1598804" y="1035587"/>
                    <a:pt x="1515280" y="1119111"/>
                    <a:pt x="1412248" y="1119111"/>
                  </a:cubicBezTo>
                  <a:lnTo>
                    <a:pt x="186556" y="1119111"/>
                  </a:lnTo>
                  <a:cubicBezTo>
                    <a:pt x="83524" y="1119111"/>
                    <a:pt x="0" y="1035587"/>
                    <a:pt x="0" y="932555"/>
                  </a:cubicBezTo>
                  <a:lnTo>
                    <a:pt x="0" y="1865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70" tIns="142270" rIns="142270" bIns="14227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End </a:t>
              </a:r>
              <a:r>
                <a:rPr lang="en-US" sz="2300" dirty="0"/>
                <a:t>of </a:t>
              </a:r>
              <a:r>
                <a:rPr lang="en-US" sz="2300" kern="1200" dirty="0"/>
                <a:t>February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B889AEE-F7A9-265F-9980-EC778A0B9A0A}"/>
                </a:ext>
              </a:extLst>
            </p:cNvPr>
            <p:cNvSpPr/>
            <p:nvPr/>
          </p:nvSpPr>
          <p:spPr>
            <a:xfrm>
              <a:off x="8105108" y="6782708"/>
              <a:ext cx="1162818" cy="904516"/>
            </a:xfrm>
            <a:custGeom>
              <a:avLst/>
              <a:gdLst>
                <a:gd name="connsiteX0" fmla="*/ 0 w 1162818"/>
                <a:gd name="connsiteY0" fmla="*/ 0 h 904515"/>
                <a:gd name="connsiteX1" fmla="*/ 1162818 w 1162818"/>
                <a:gd name="connsiteY1" fmla="*/ 0 h 904515"/>
                <a:gd name="connsiteX2" fmla="*/ 1162818 w 1162818"/>
                <a:gd name="connsiteY2" fmla="*/ 904515 h 904515"/>
                <a:gd name="connsiteX3" fmla="*/ 0 w 1162818"/>
                <a:gd name="connsiteY3" fmla="*/ 904515 h 904515"/>
                <a:gd name="connsiteX4" fmla="*/ 0 w 1162818"/>
                <a:gd name="connsiteY4" fmla="*/ 0 h 90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818" h="904515">
                  <a:moveTo>
                    <a:pt x="0" y="0"/>
                  </a:moveTo>
                  <a:lnTo>
                    <a:pt x="1162818" y="0"/>
                  </a:lnTo>
                  <a:lnTo>
                    <a:pt x="1162818" y="904515"/>
                  </a:lnTo>
                  <a:lnTo>
                    <a:pt x="0" y="9045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Plans final</a:t>
              </a:r>
            </a:p>
          </p:txBody>
        </p:sp>
      </p:grpSp>
      <p:sp>
        <p:nvSpPr>
          <p:cNvPr id="30" name="Arrow: Bent-Up 29">
            <a:extLst>
              <a:ext uri="{FF2B5EF4-FFF2-40B4-BE49-F238E27FC236}">
                <a16:creationId xmlns:a16="http://schemas.microsoft.com/office/drawing/2014/main" id="{13C2AB21-E99C-9325-7DEE-215C97254D9E}"/>
              </a:ext>
            </a:extLst>
          </p:cNvPr>
          <p:cNvSpPr/>
          <p:nvPr/>
        </p:nvSpPr>
        <p:spPr>
          <a:xfrm rot="5400000">
            <a:off x="5125104" y="3912399"/>
            <a:ext cx="691723" cy="122356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0525025-8ED9-F13F-3AF4-201A99BC7006}"/>
              </a:ext>
            </a:extLst>
          </p:cNvPr>
          <p:cNvSpPr/>
          <p:nvPr/>
        </p:nvSpPr>
        <p:spPr>
          <a:xfrm>
            <a:off x="4180925" y="3302117"/>
            <a:ext cx="1611199" cy="815082"/>
          </a:xfrm>
          <a:custGeom>
            <a:avLst/>
            <a:gdLst>
              <a:gd name="connsiteX0" fmla="*/ 0 w 1598804"/>
              <a:gd name="connsiteY0" fmla="*/ 186556 h 1119111"/>
              <a:gd name="connsiteX1" fmla="*/ 186556 w 1598804"/>
              <a:gd name="connsiteY1" fmla="*/ 0 h 1119111"/>
              <a:gd name="connsiteX2" fmla="*/ 1412248 w 1598804"/>
              <a:gd name="connsiteY2" fmla="*/ 0 h 1119111"/>
              <a:gd name="connsiteX3" fmla="*/ 1598804 w 1598804"/>
              <a:gd name="connsiteY3" fmla="*/ 186556 h 1119111"/>
              <a:gd name="connsiteX4" fmla="*/ 1598804 w 1598804"/>
              <a:gd name="connsiteY4" fmla="*/ 932555 h 1119111"/>
              <a:gd name="connsiteX5" fmla="*/ 1412248 w 1598804"/>
              <a:gd name="connsiteY5" fmla="*/ 1119111 h 1119111"/>
              <a:gd name="connsiteX6" fmla="*/ 186556 w 1598804"/>
              <a:gd name="connsiteY6" fmla="*/ 1119111 h 1119111"/>
              <a:gd name="connsiteX7" fmla="*/ 0 w 1598804"/>
              <a:gd name="connsiteY7" fmla="*/ 932555 h 1119111"/>
              <a:gd name="connsiteX8" fmla="*/ 0 w 1598804"/>
              <a:gd name="connsiteY8" fmla="*/ 186556 h 111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804" h="1119111">
                <a:moveTo>
                  <a:pt x="0" y="186556"/>
                </a:moveTo>
                <a:cubicBezTo>
                  <a:pt x="0" y="83524"/>
                  <a:pt x="83524" y="0"/>
                  <a:pt x="186556" y="0"/>
                </a:cubicBezTo>
                <a:lnTo>
                  <a:pt x="1412248" y="0"/>
                </a:lnTo>
                <a:cubicBezTo>
                  <a:pt x="1515280" y="0"/>
                  <a:pt x="1598804" y="83524"/>
                  <a:pt x="1598804" y="186556"/>
                </a:cubicBezTo>
                <a:lnTo>
                  <a:pt x="1598804" y="932555"/>
                </a:lnTo>
                <a:cubicBezTo>
                  <a:pt x="1598804" y="1035587"/>
                  <a:pt x="1515280" y="1119111"/>
                  <a:pt x="1412248" y="1119111"/>
                </a:cubicBezTo>
                <a:lnTo>
                  <a:pt x="186556" y="1119111"/>
                </a:lnTo>
                <a:cubicBezTo>
                  <a:pt x="83524" y="1119111"/>
                  <a:pt x="0" y="1035587"/>
                  <a:pt x="0" y="932555"/>
                </a:cubicBezTo>
                <a:lnTo>
                  <a:pt x="0" y="18655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70" tIns="142270" rIns="142270" bIns="14227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December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AE9BA62-1CB3-017E-67EB-B365E084F6CF}"/>
              </a:ext>
            </a:extLst>
          </p:cNvPr>
          <p:cNvSpPr/>
          <p:nvPr/>
        </p:nvSpPr>
        <p:spPr>
          <a:xfrm>
            <a:off x="5792123" y="3363238"/>
            <a:ext cx="2672271" cy="658786"/>
          </a:xfrm>
          <a:custGeom>
            <a:avLst/>
            <a:gdLst>
              <a:gd name="connsiteX0" fmla="*/ 0 w 1162818"/>
              <a:gd name="connsiteY0" fmla="*/ 0 h 904515"/>
              <a:gd name="connsiteX1" fmla="*/ 1162818 w 1162818"/>
              <a:gd name="connsiteY1" fmla="*/ 0 h 904515"/>
              <a:gd name="connsiteX2" fmla="*/ 1162818 w 1162818"/>
              <a:gd name="connsiteY2" fmla="*/ 904515 h 904515"/>
              <a:gd name="connsiteX3" fmla="*/ 0 w 1162818"/>
              <a:gd name="connsiteY3" fmla="*/ 904515 h 904515"/>
              <a:gd name="connsiteX4" fmla="*/ 0 w 1162818"/>
              <a:gd name="connsiteY4" fmla="*/ 0 h 90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818" h="904515">
                <a:moveTo>
                  <a:pt x="0" y="0"/>
                </a:moveTo>
                <a:lnTo>
                  <a:pt x="1162818" y="0"/>
                </a:lnTo>
                <a:lnTo>
                  <a:pt x="1162818" y="904515"/>
                </a:lnTo>
                <a:lnTo>
                  <a:pt x="0" y="9045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kern="1200" dirty="0"/>
              <a:t>SAG presentation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337D60C4-EB09-D19B-4C65-9D9D440856F4}"/>
              </a:ext>
            </a:extLst>
          </p:cNvPr>
          <p:cNvSpPr/>
          <p:nvPr/>
        </p:nvSpPr>
        <p:spPr>
          <a:xfrm>
            <a:off x="5525490" y="3029202"/>
            <a:ext cx="503232" cy="412561"/>
          </a:xfrm>
          <a:prstGeom prst="star5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DC02A98A-D418-ABC0-F405-9E7E8E3E99F4}"/>
              </a:ext>
            </a:extLst>
          </p:cNvPr>
          <p:cNvSpPr/>
          <p:nvPr/>
        </p:nvSpPr>
        <p:spPr>
          <a:xfrm>
            <a:off x="322263" y="5382611"/>
            <a:ext cx="503232" cy="412561"/>
          </a:xfrm>
          <a:prstGeom prst="star5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4184F696-A0EE-5E17-B63D-3DC628DB085D}"/>
              </a:ext>
            </a:extLst>
          </p:cNvPr>
          <p:cNvSpPr/>
          <p:nvPr/>
        </p:nvSpPr>
        <p:spPr>
          <a:xfrm>
            <a:off x="7470908" y="4151183"/>
            <a:ext cx="503232" cy="412561"/>
          </a:xfrm>
          <a:prstGeom prst="star5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7A87F9-962C-336D-0D8C-49710760307D}"/>
              </a:ext>
            </a:extLst>
          </p:cNvPr>
          <p:cNvSpPr txBox="1"/>
          <p:nvPr/>
        </p:nvSpPr>
        <p:spPr>
          <a:xfrm>
            <a:off x="803928" y="5329780"/>
            <a:ext cx="2405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Opportunities for stakeholder feedback</a:t>
            </a:r>
          </a:p>
        </p:txBody>
      </p:sp>
    </p:spTree>
    <p:extLst>
      <p:ext uri="{BB962C8B-B14F-4D97-AF65-F5344CB8AC3E}">
        <p14:creationId xmlns:p14="http://schemas.microsoft.com/office/powerpoint/2010/main" val="323377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71AFD1-EA4E-43A9-959B-DA085C90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dirty="0"/>
              <a:t>Stakeholder and Community Engagement (Discussion)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6DB81-A9B0-424C-B26B-277F467D4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88998" y="6274430"/>
            <a:ext cx="3915833" cy="315912"/>
          </a:xfrm>
        </p:spPr>
        <p:txBody>
          <a:bodyPr/>
          <a:lstStyle/>
          <a:p>
            <a:pPr>
              <a:defRPr/>
            </a:pPr>
            <a:r>
              <a:rPr lang="en-US"/>
              <a:t>Low Income Evaluation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6E27-ACC5-439F-93FA-1BC6255AE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33A1AA-C032-4449-8476-4B1706E764B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6EB25-6E75-9153-934A-4E09BB76D8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702942"/>
            <a:ext cx="10972800" cy="3043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are other ways that we can make evaluations more accessible to stakeholders and community-based organizations?</a:t>
            </a:r>
          </a:p>
        </p:txBody>
      </p:sp>
    </p:spTree>
    <p:extLst>
      <p:ext uri="{BB962C8B-B14F-4D97-AF65-F5344CB8AC3E}">
        <p14:creationId xmlns:p14="http://schemas.microsoft.com/office/powerpoint/2010/main" val="144096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44FDC07B-FFA2-4174-886D-B1EF0B542E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</a:t>
            </a:r>
          </a:p>
          <a:p>
            <a:r>
              <a:rPr lang="en-US" dirty="0"/>
              <a:t>Alan Elliott, Director</a:t>
            </a:r>
          </a:p>
          <a:p>
            <a:r>
              <a:rPr lang="en-US" dirty="0">
                <a:hlinkClick r:id="rId2"/>
              </a:rPr>
              <a:t>aelliott@opiniondynamics.com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55550"/>
      </p:ext>
    </p:extLst>
  </p:cSld>
  <p:clrMapOvr>
    <a:masterClrMapping/>
  </p:clrMapOvr>
</p:sld>
</file>

<file path=ppt/theme/theme1.xml><?xml version="1.0" encoding="utf-8"?>
<a:theme xmlns:a="http://schemas.openxmlformats.org/drawingml/2006/main" name="OD_PPT Template Larger Font v120170802">
  <a:themeElements>
    <a:clrScheme name="Opinion-Dynamics-2">
      <a:dk1>
        <a:srgbClr val="4D4D4F"/>
      </a:dk1>
      <a:lt1>
        <a:srgbClr val="FFFFFF"/>
      </a:lt1>
      <a:dk2>
        <a:srgbClr val="053572"/>
      </a:dk2>
      <a:lt2>
        <a:srgbClr val="E0EFFA"/>
      </a:lt2>
      <a:accent1>
        <a:srgbClr val="053572"/>
      </a:accent1>
      <a:accent2>
        <a:srgbClr val="0069B6"/>
      </a:accent2>
      <a:accent3>
        <a:srgbClr val="64B3E8"/>
      </a:accent3>
      <a:accent4>
        <a:srgbClr val="4555A5"/>
      </a:accent4>
      <a:accent5>
        <a:srgbClr val="7E83C0"/>
      </a:accent5>
      <a:accent6>
        <a:srgbClr val="265EAC"/>
      </a:accent6>
      <a:hlink>
        <a:srgbClr val="3AABFF"/>
      </a:hlink>
      <a:folHlink>
        <a:srgbClr val="A2B6C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4B66205-2AFF-4C20-A336-87E9A900F6D1}" vid="{9CB57992-EF88-4409-9DF0-893786F969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DC Colors">
      <a:dk1>
        <a:srgbClr val="4B4B4B"/>
      </a:dk1>
      <a:lt1>
        <a:sysClr val="window" lastClr="FFFFFF"/>
      </a:lt1>
      <a:dk2>
        <a:srgbClr val="00447C"/>
      </a:dk2>
      <a:lt2>
        <a:srgbClr val="BFBFBF"/>
      </a:lt2>
      <a:accent1>
        <a:srgbClr val="009D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DDC"/>
      </a:hlink>
      <a:folHlink>
        <a:srgbClr val="009DD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9C08127AAA84AB0569A0F9D9078DC" ma:contentTypeVersion="10" ma:contentTypeDescription="Create a new document." ma:contentTypeScope="" ma:versionID="8e1c82f520bcff299b572ee71b84b241">
  <xsd:schema xmlns:xsd="http://www.w3.org/2001/XMLSchema" xmlns:xs="http://www.w3.org/2001/XMLSchema" xmlns:p="http://schemas.microsoft.com/office/2006/metadata/properties" xmlns:ns3="364e7d73-6cb2-43d8-b5f9-a22ebd9d5118" targetNamespace="http://schemas.microsoft.com/office/2006/metadata/properties" ma:root="true" ma:fieldsID="90ba7c13745406b878faeeef82582314" ns3:_="">
    <xsd:import namespace="364e7d73-6cb2-43d8-b5f9-a22ebd9d51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e7d73-6cb2-43d8-b5f9-a22ebd9d51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56D03B-ED7E-489E-ADCB-032EE2855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5F6A98-77CF-438C-932C-070AAD897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D2AEB5-7817-493E-B0EE-F7B4E3BB54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e7d73-6cb2-43d8-b5f9-a22ebd9d51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1493</TotalTime>
  <Words>587</Words>
  <Application>Microsoft Office PowerPoint</Application>
  <PresentationFormat>Widescreen</PresentationFormat>
  <Paragraphs>99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Tahoma</vt:lpstr>
      <vt:lpstr>TradeGothic</vt:lpstr>
      <vt:lpstr>Wingdings</vt:lpstr>
      <vt:lpstr>OD_PPT Template Larger Font v120170802</vt:lpstr>
      <vt:lpstr>PowerPoint Presentation</vt:lpstr>
      <vt:lpstr>What Is Evaluation?</vt:lpstr>
      <vt:lpstr>Three Types of Evaluation</vt:lpstr>
      <vt:lpstr>2021 Income Qualified (IQ) Initiative Participant Survey</vt:lpstr>
      <vt:lpstr>2021 Smart Savers Process Evaluation</vt:lpstr>
      <vt:lpstr>Low Income Needs Assessment (LINA)</vt:lpstr>
      <vt:lpstr>Annual Evaluation Planning Cycle</vt:lpstr>
      <vt:lpstr>Stakeholder and Community Engagement (Discussion)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Elliott</dc:creator>
  <cp:lastModifiedBy>Alan Elliott</cp:lastModifiedBy>
  <cp:revision>72</cp:revision>
  <dcterms:created xsi:type="dcterms:W3CDTF">2022-04-22T15:36:21Z</dcterms:created>
  <dcterms:modified xsi:type="dcterms:W3CDTF">2022-09-28T17:25:38Z</dcterms:modified>
</cp:coreProperties>
</file>