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</p:sldMasterIdLst>
  <p:notesMasterIdLst>
    <p:notesMasterId r:id="rId20"/>
  </p:notesMasterIdLst>
  <p:sldIdLst>
    <p:sldId id="257" r:id="rId6"/>
    <p:sldId id="263" r:id="rId7"/>
    <p:sldId id="355" r:id="rId8"/>
    <p:sldId id="358" r:id="rId9"/>
    <p:sldId id="337" r:id="rId10"/>
    <p:sldId id="357" r:id="rId11"/>
    <p:sldId id="352" r:id="rId12"/>
    <p:sldId id="339" r:id="rId13"/>
    <p:sldId id="361" r:id="rId14"/>
    <p:sldId id="359" r:id="rId15"/>
    <p:sldId id="354" r:id="rId16"/>
    <p:sldId id="350" r:id="rId17"/>
    <p:sldId id="360" r:id="rId18"/>
    <p:sldId id="33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efe, Bob" initials="KB" lastIdx="2" clrIdx="0">
    <p:extLst>
      <p:ext uri="{19B8F6BF-5375-455C-9EA6-DF929625EA0E}">
        <p15:presenceInfo xmlns:p15="http://schemas.microsoft.com/office/powerpoint/2012/main" userId="S::bkeefe@nrdc.org::f67fbb0c-62df-4ad4-8a07-dc0b3adaaf28" providerId="AD"/>
      </p:ext>
    </p:extLst>
  </p:cmAuthor>
  <p:cmAuthor id="2" name="Wunder, Andy E2" initials="WAE" lastIdx="1" clrIdx="1">
    <p:extLst>
      <p:ext uri="{19B8F6BF-5375-455C-9EA6-DF929625EA0E}">
        <p15:presenceInfo xmlns:p15="http://schemas.microsoft.com/office/powerpoint/2012/main" userId="Wunder, Andy E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64" autoAdjust="0"/>
    <p:restoredTop sz="94629"/>
  </p:normalViewPr>
  <p:slideViewPr>
    <p:cSldViewPr snapToGrid="0" snapToObjects="1">
      <p:cViewPr varScale="1">
        <p:scale>
          <a:sx n="83" d="100"/>
          <a:sy n="83" d="100"/>
        </p:scale>
        <p:origin x="180" y="1554"/>
      </p:cViewPr>
      <p:guideLst>
        <p:guide orient="horz" pos="216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BB7BD-096B-5544-BB38-FF4638BA5A8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541D6-900D-9C43-8BE7-DCE76B905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51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806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78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5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51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520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19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20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0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4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4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8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Alternate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1957-86C5-436E-976F-C4CE9FEE6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9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529B-F6CA-7242-ABB6-6E6D6D2D3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734A3-A1B9-A845-8C85-575911D3E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EED3A-E2B3-9F47-B07F-6B6804CD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C3516-7755-294E-B194-C0F39A9A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CA7B-A902-9D4C-8EEC-7DD4D574E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56327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97260-F078-A740-BEF3-0D2CF3E9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1956B-7B96-4C4C-9730-E511587AF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28268-1020-CE46-8DD3-6B45BC63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A5634-679F-6E4A-A636-644D9C5B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29933-86CD-2240-A928-CEE46D193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3698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71D10A-4193-D849-B297-F44324CB7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1882A-F724-8847-A799-FEE988A60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FB54C-B105-A343-BFC1-66B770372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18578-9609-0841-977A-3B4B5379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2F31-37D2-D141-A346-C9790194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24614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983BE-6C5B-4F13-85A3-EBC21430CF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D24BA-3005-457C-8217-D37AD58F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1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49E2-12F7-6A4D-9B57-8BDB9A80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C7BC-767B-2848-BAAF-2817402C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2D266-57CE-F149-A0EE-710E75B71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9AFA-4244-B044-8BCD-E04CA77B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1867-AB23-9940-A6DA-82D0DC00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5184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CC9-6D77-6143-9CA2-83EA5874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5EE27-2F43-5341-A848-7DDB58768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D1CAD-F4A8-974C-B00D-3FB21FBC8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943B-5946-DC48-BB18-6DA5E579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197DE-57C3-C242-8AFC-203B664BB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155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BA6A5-D706-CB4D-98E2-76FD8A8DF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C5084-4AC9-444A-A12F-BA5CD03E7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1AAE4-E1B7-D740-A9B1-BBA0274CD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E5EB0-42A3-4942-9401-DC07BA3D6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52E82-BC96-1A40-87E0-DCFFCA82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2A0E7-9A0E-EB44-BFBC-355C8551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0747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25F4-DDE8-8440-A2A1-5127516D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D5781-0495-2640-88B1-E32415140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A0B53-EECE-7F4D-9F4A-994F5BF21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98BE-9EDA-6546-B845-D40EFD17D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D4BEBB-7513-A048-886F-1C78692E8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58D7-4D9F-7545-BBA6-B7535DE8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76FEA-20A7-AB44-B885-6A3D81AD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B99CE-5D2F-C747-9B45-E3A33AAF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6940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1CBFE-8BF3-1F42-B85C-9C712A88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3CC8D-A5E1-9242-AF99-1177644D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36EF7-E4D6-724B-B502-75837C8F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F76A8-0D63-B040-A404-97B586C4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4767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40E352-595E-BF49-856B-F6EFC7A8E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7F45B-AA20-0640-9A54-BA8B5F143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FDAF7-C698-4F43-8937-E4BFA457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3601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613D-38CC-C44F-BC47-B4BE4E7C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27DA-2BDB-D247-9D53-9A9826ED2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605E7-FCC4-244A-A1B0-182E62283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3E185-B622-9E41-BEE1-8EECEC4E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284ED-582E-6242-8718-765F4BFB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1103F-A3CB-9644-AB17-A7F06DB7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27837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F69BB-2E38-1546-8FBD-25533100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FB6F02-02E6-0641-AE42-504B4D756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FE32D3-06AA-BD4D-BB70-1BEA36F39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63CBE-E4F4-F24F-ABB5-DD45D46E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F9B41-7339-2545-9A50-A593F88D1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0C706-22A0-364E-B58A-FB57E6D7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8029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F52D5E-2185-714B-BEC5-B0D96D7B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9668A-8D1E-FD44-A30A-1FDAF9EDA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E4533-4A2E-3F4B-B042-4335A3BC0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8B400-2892-634F-8A95-677E3AB959E7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49216-4F6F-5641-B548-7400B5AAB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4B4F9-5D4B-6E4D-AB71-91E79ABCC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65A3-DF51-6C49-AF70-5F9B468D8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983BE-6C5B-4F13-85A3-EBC21430CF7D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D24BA-3005-457C-8217-D37AD58F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keefe@e2.org" TargetMode="External"/><Relationship Id="rId5" Type="http://schemas.openxmlformats.org/officeDocument/2006/relationships/hyperlink" Target="http://www.climatenomicsbook.com/" TargetMode="External"/><Relationship Id="rId4" Type="http://schemas.openxmlformats.org/officeDocument/2006/relationships/hyperlink" Target="http://www.e2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e2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hyperlink" Target="http://www.climatenomicsbook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 rot="151261">
            <a:off x="-1876057" y="-224714"/>
            <a:ext cx="7433771" cy="7218823"/>
          </a:xfrm>
          <a:prstGeom prst="parallelogram">
            <a:avLst>
              <a:gd name="adj" fmla="val 25000"/>
            </a:avLst>
          </a:prstGeom>
          <a:solidFill>
            <a:srgbClr val="00B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91441" y="475289"/>
            <a:ext cx="4832251" cy="5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345"/>
              </a:buClr>
              <a:buFont typeface="Arial"/>
              <a:buNone/>
            </a:pP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Economy. </a:t>
            </a:r>
            <a:b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Environment.</a:t>
            </a:r>
            <a:endParaRPr sz="252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179" y="4822172"/>
            <a:ext cx="1786831" cy="1585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5110898" y="888954"/>
            <a:ext cx="7067454" cy="205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i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LIEEAC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Key Federal Laws</a:t>
            </a:r>
            <a:endParaRPr lang="en-US" sz="4000" b="1" i="1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DA6F44-DC79-3A9D-51C3-BF2FD1F7ABA9}"/>
              </a:ext>
            </a:extLst>
          </p:cNvPr>
          <p:cNvSpPr txBox="1"/>
          <p:nvPr/>
        </p:nvSpPr>
        <p:spPr>
          <a:xfrm>
            <a:off x="5124546" y="5479022"/>
            <a:ext cx="454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Bob Keefe</a:t>
            </a:r>
          </a:p>
          <a:p>
            <a:r>
              <a:rPr lang="en-US" sz="2400" dirty="0"/>
              <a:t>E2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85912669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638827" y="713251"/>
            <a:ext cx="10953183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Inflation Reduction Act – HEEHRA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</a:rPr>
              <a:t>(High Efficiency Electric Home Rebate Act)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100% electrification for low-income households; 50% for moderate-income households (up to $14,000)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pump HVAC: 		$8,000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pump hot water heater: 	$1,750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Electric stove/cooktop: 	$840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Heat pump clothes dryer: 	$840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Installation/box/wiring: 	$6,500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household energy savings: $1,800 per year </a:t>
            </a:r>
            <a:br>
              <a:rPr lang="en-US" dirty="0"/>
            </a:br>
            <a:r>
              <a:rPr lang="en-US" dirty="0"/>
              <a:t>(heat pump+ heat pump HW heater+ EV+ solar)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185008" y="705346"/>
            <a:ext cx="549462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Income Qualified Communities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Greenhouse Gas Reduction Fund (Green Bank)</a:t>
            </a:r>
            <a:r>
              <a:rPr lang="en-US" dirty="0"/>
              <a:t>: 50% of investments in clean energy startups/projects in disadvantaged/income-qualified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Solar</a:t>
            </a:r>
            <a:r>
              <a:rPr lang="en-US" dirty="0"/>
              <a:t>: 20% bonus tax credit for solar, storage projects in affordable housing, low-income communities; 10% bonus for fossil-fuel dependent communities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programs </a:t>
            </a:r>
            <a:r>
              <a:rPr lang="en-US" dirty="0"/>
              <a:t>for EE and water efficiency in affordable housing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EJ community block grants </a:t>
            </a:r>
            <a:r>
              <a:rPr lang="en-US" dirty="0"/>
              <a:t>($3B) to support disadvantaged communities, ports,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7D525-7E33-0067-552F-613DFBF90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05346"/>
            <a:ext cx="5985164" cy="455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185008" y="705346"/>
            <a:ext cx="5494629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Illinois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Savings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30% tax credits for clean energy equipment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Grants for state/local building code improvements that would save new Illinois homeowners average of 10% or $194/year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Investments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$18 billion in large-scale clean energy, storage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+280,000 households rooftop solar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Jobs</a:t>
            </a:r>
            <a:r>
              <a:rPr lang="en-US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energy jobs today: 120,800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energy jobs by 2030: </a:t>
            </a:r>
            <a:r>
              <a:rPr lang="en-US" i="1" dirty="0"/>
              <a:t>480,000*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67EE7-69E2-4E20-8595-32D565615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088" y="700117"/>
            <a:ext cx="5969823" cy="45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2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261260" y="2095735"/>
            <a:ext cx="670430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u="sng" dirty="0">
                <a:solidFill>
                  <a:srgbClr val="0070C0"/>
                </a:solidFill>
              </a:rPr>
              <a:t>You</a:t>
            </a:r>
            <a:r>
              <a:rPr lang="en-US" sz="4800" b="1" i="1" dirty="0">
                <a:solidFill>
                  <a:srgbClr val="0070C0"/>
                </a:solidFill>
              </a:rPr>
              <a:t> did this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270A2-2092-1AFD-8BA4-3C55E3F5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133" y="199190"/>
            <a:ext cx="5053781" cy="519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3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rot="151261">
            <a:off x="-1968785" y="-319897"/>
            <a:ext cx="7271822" cy="7218823"/>
          </a:xfrm>
          <a:prstGeom prst="parallelogram">
            <a:avLst>
              <a:gd name="adj" fmla="val 25000"/>
            </a:avLst>
          </a:prstGeom>
          <a:solidFill>
            <a:srgbClr val="00B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/>
          </p:nvPr>
        </p:nvSpPr>
        <p:spPr>
          <a:xfrm>
            <a:off x="91441" y="475289"/>
            <a:ext cx="4832251" cy="5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345"/>
              </a:buClr>
              <a:buFont typeface="Arial"/>
              <a:buNone/>
            </a:pPr>
            <a:r>
              <a:rPr lang="en-US" sz="2520" b="0" i="0" u="none" strike="noStrike" cap="none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Economy. </a:t>
            </a:r>
            <a:br>
              <a:rPr lang="en-US" sz="2520" b="0" i="0" u="none" strike="noStrike" cap="none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b="0" i="0" u="none" strike="noStrike" cap="none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Environment.</a:t>
            </a:r>
            <a:endParaRPr sz="2520" b="0" i="0" u="none" strike="noStrike" cap="none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5179" y="4822172"/>
            <a:ext cx="1786831" cy="1585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6455391" y="670255"/>
            <a:ext cx="5736610" cy="3643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www.e2.org</a:t>
            </a: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www.climatenomicsbook.com</a:t>
            </a: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bkeefe@e2.org</a:t>
            </a: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@bkeefee2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en-US" sz="2400" dirty="0"/>
          </a:p>
          <a:p>
            <a:pPr lvl="0" algn="ctr"/>
            <a:endParaRPr lang="en-US" sz="240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endParaRPr lang="en-US" sz="2400" dirty="0">
              <a:solidFill>
                <a:srgbClr val="102345"/>
              </a:solidFill>
            </a:endParaRPr>
          </a:p>
          <a:p>
            <a:pPr lvl="0" algn="ctr"/>
            <a:endParaRPr lang="en-US" sz="240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520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3816825" y="4568062"/>
            <a:ext cx="5120640" cy="20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Bob Keefe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02345"/>
                </a:solidFill>
              </a:rPr>
              <a:t>E2 executive director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102345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102345"/>
              </a:solidFill>
            </a:endParaRPr>
          </a:p>
        </p:txBody>
      </p:sp>
      <p:pic>
        <p:nvPicPr>
          <p:cNvPr id="7" name="Google Shape;158;p18">
            <a:extLst>
              <a:ext uri="{FF2B5EF4-FFF2-40B4-BE49-F238E27FC236}">
                <a16:creationId xmlns:a16="http://schemas.microsoft.com/office/drawing/2014/main" id="{1646EF0F-96DB-9246-882B-1591C9154F2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1524" y="3315472"/>
            <a:ext cx="392830" cy="3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37DD7-CC2F-44C4-8B1B-BF331CE16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1650139"/>
            <a:ext cx="5944751" cy="420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41509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-1996083" y="5035222"/>
            <a:ext cx="8214003" cy="2118885"/>
            <a:chOff x="-1996083" y="5035222"/>
            <a:chExt cx="8214003" cy="2118885"/>
          </a:xfrm>
        </p:grpSpPr>
        <p:sp>
          <p:nvSpPr>
            <p:cNvPr id="108" name="Google Shape;108;p15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>
                <a:gd name="adj" fmla="val 25000"/>
              </a:avLst>
            </a:prstGeom>
            <a:solidFill>
              <a:srgbClr val="00BC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345"/>
              </a:buClr>
              <a:buFont typeface="Arial"/>
              <a:buNone/>
            </a:pP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Economy. </a:t>
            </a:r>
            <a:b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Environment.</a:t>
            </a:r>
            <a:endParaRPr sz="252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59" y="5892473"/>
            <a:ext cx="758651" cy="673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261260" y="0"/>
            <a:ext cx="584398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61260" y="104933"/>
            <a:ext cx="5120209" cy="464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3200" dirty="0">
              <a:solidFill>
                <a:srgbClr val="0070C0"/>
              </a:solidFill>
              <a:ea typeface="Calibri"/>
              <a:cs typeface="Calibri"/>
              <a:sym typeface="Calibri"/>
            </a:endParaRPr>
          </a:p>
          <a:p>
            <a:endParaRPr lang="en-US" sz="1800" dirty="0">
              <a:ea typeface="Calibri"/>
              <a:cs typeface="Calibri"/>
              <a:sym typeface="Calibri"/>
            </a:endParaRPr>
          </a:p>
          <a:p>
            <a:endParaRPr lang="en-US" sz="1800" dirty="0"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  <a:sym typeface="Calibri"/>
              </a:rPr>
              <a:t>10,000+ members and supporters nationwide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a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cs typeface="Calibri"/>
                <a:sym typeface="Calibri"/>
              </a:rPr>
              <a:t>9 US chapters, including Midwest</a:t>
            </a:r>
          </a:p>
          <a:p>
            <a:endParaRPr lang="en-US" dirty="0"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  <a:sym typeface="Calibri"/>
              </a:rPr>
              <a:t>Advocate for policies that are good for the </a:t>
            </a:r>
            <a:r>
              <a:rPr lang="en-US" sz="1800" b="1" i="1" dirty="0">
                <a:cs typeface="Calibri"/>
                <a:sym typeface="Calibri"/>
              </a:rPr>
              <a:t>Economy</a:t>
            </a:r>
            <a:r>
              <a:rPr lang="en-US" sz="1800" dirty="0">
                <a:cs typeface="Calibri"/>
                <a:sym typeface="Calibri"/>
              </a:rPr>
              <a:t> and </a:t>
            </a:r>
            <a:r>
              <a:rPr lang="en-US" sz="1800" b="1" i="1" dirty="0">
                <a:cs typeface="Calibri"/>
                <a:sym typeface="Calibri"/>
              </a:rPr>
              <a:t>Environment</a:t>
            </a:r>
          </a:p>
          <a:p>
            <a:endParaRPr lang="en-US" sz="1800" dirty="0"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  <a:sym typeface="Calibri"/>
              </a:rPr>
              <a:t>E2 members: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  <a:sym typeface="Calibri"/>
              </a:rPr>
              <a:t>Founded or funded 2,500+ companies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  <a:sym typeface="Calibri"/>
              </a:rPr>
              <a:t>Created 600,000+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Calibri"/>
                <a:cs typeface="Calibri"/>
                <a:sym typeface="Calibri"/>
              </a:rPr>
              <a:t>Control $100 billion+ in VC/private equity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ea typeface="Calibri"/>
              <a:cs typeface="Calibri"/>
              <a:sym typeface="Calibri"/>
            </a:endParaRPr>
          </a:p>
          <a:p>
            <a:pPr lvl="1" algn="ctr"/>
            <a:r>
              <a:rPr lang="en-US" dirty="0">
                <a:ea typeface="Calibri"/>
                <a:cs typeface="Calibri"/>
                <a:sym typeface="Calibri"/>
              </a:rPr>
              <a:t>JOIN US</a:t>
            </a:r>
            <a:br>
              <a:rPr lang="en-US" dirty="0">
                <a:ea typeface="Calibri"/>
                <a:cs typeface="Calibri"/>
                <a:sym typeface="Calibri"/>
              </a:rPr>
            </a:br>
            <a:r>
              <a:rPr lang="en-US" sz="2800" dirty="0">
                <a:ea typeface="Calibri"/>
                <a:cs typeface="Calibri"/>
                <a:sym typeface="Calibri"/>
                <a:hlinkClick r:id="rId4"/>
              </a:rPr>
              <a:t>www.e2.org</a:t>
            </a:r>
            <a:endParaRPr lang="en-US" sz="2800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0" y="5603966"/>
            <a:ext cx="12192000" cy="0"/>
          </a:xfrm>
          <a:prstGeom prst="straightConnector1">
            <a:avLst/>
          </a:prstGeom>
          <a:noFill/>
          <a:ln w="41275" cap="flat" cmpd="sng">
            <a:solidFill>
              <a:srgbClr val="89D63D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5" name="Google Shape;115;p15"/>
          <p:cNvSpPr txBox="1"/>
          <p:nvPr/>
        </p:nvSpPr>
        <p:spPr>
          <a:xfrm>
            <a:off x="261260" y="2596529"/>
            <a:ext cx="5241940" cy="236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98">
            <a:extLst>
              <a:ext uri="{FF2B5EF4-FFF2-40B4-BE49-F238E27FC236}">
                <a16:creationId xmlns:a16="http://schemas.microsoft.com/office/drawing/2014/main" id="{D00EAD00-21DD-CF47-9942-8707BBDBE0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05475" y="1181058"/>
            <a:ext cx="6072121" cy="37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1;p15">
            <a:extLst>
              <a:ext uri="{FF2B5EF4-FFF2-40B4-BE49-F238E27FC236}">
                <a16:creationId xmlns:a16="http://schemas.microsoft.com/office/drawing/2014/main" id="{2C65C56B-3970-4A09-99FC-7F4DFBAF1D7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375" y="202333"/>
            <a:ext cx="758651" cy="673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13433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5"/>
          <p:cNvGrpSpPr/>
          <p:nvPr/>
        </p:nvGrpSpPr>
        <p:grpSpPr>
          <a:xfrm>
            <a:off x="-1996083" y="5035222"/>
            <a:ext cx="8214003" cy="2118885"/>
            <a:chOff x="-1996083" y="5035222"/>
            <a:chExt cx="8214003" cy="2118885"/>
          </a:xfrm>
        </p:grpSpPr>
        <p:sp>
          <p:nvSpPr>
            <p:cNvPr id="108" name="Google Shape;108;p15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>
                <a:gd name="adj" fmla="val 25000"/>
              </a:avLst>
            </a:prstGeom>
            <a:solidFill>
              <a:srgbClr val="00BC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2345"/>
              </a:buClr>
              <a:buFont typeface="Arial"/>
              <a:buNone/>
            </a:pP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Economy. </a:t>
            </a:r>
            <a:b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20" b="0" i="0" u="none" strike="noStrike" cap="none" dirty="0">
                <a:solidFill>
                  <a:srgbClr val="102345"/>
                </a:solidFill>
                <a:latin typeface="Arial"/>
                <a:ea typeface="Arial"/>
                <a:cs typeface="Arial"/>
                <a:sym typeface="Arial"/>
              </a:rPr>
              <a:t>Good for the Environment.</a:t>
            </a:r>
            <a:endParaRPr sz="2520" b="0" i="0" u="none" strike="noStrike" cap="none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3359" y="5892473"/>
            <a:ext cx="758651" cy="6730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261260" y="0"/>
            <a:ext cx="584398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 dirty="0">
              <a:solidFill>
                <a:srgbClr val="102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261260" y="104933"/>
            <a:ext cx="5120209" cy="4641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  <a:p>
            <a:pPr lvl="1" algn="ctr"/>
            <a:r>
              <a:rPr lang="en-US" sz="2800" dirty="0">
                <a:ea typeface="Calibri"/>
                <a:cs typeface="Calibri"/>
                <a:sym typeface="Calibri"/>
                <a:hlinkClick r:id="rId4"/>
              </a:rPr>
              <a:t>www.climatenomicsbook.com</a:t>
            </a:r>
            <a:endParaRPr lang="en-US" sz="2800" dirty="0">
              <a:ea typeface="Calibri"/>
              <a:cs typeface="Calibri"/>
              <a:sym typeface="Calibri"/>
            </a:endParaRPr>
          </a:p>
          <a:p>
            <a:pPr lvl="1"/>
            <a:endParaRPr lang="en-US" dirty="0">
              <a:ea typeface="Calibri"/>
              <a:cs typeface="Calibri"/>
              <a:sym typeface="Calibri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0" y="5603966"/>
            <a:ext cx="12192000" cy="0"/>
          </a:xfrm>
          <a:prstGeom prst="straightConnector1">
            <a:avLst/>
          </a:prstGeom>
          <a:noFill/>
          <a:ln w="41275" cap="flat" cmpd="sng">
            <a:solidFill>
              <a:srgbClr val="89D63D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5" name="Google Shape;115;p15"/>
          <p:cNvSpPr txBox="1"/>
          <p:nvPr/>
        </p:nvSpPr>
        <p:spPr>
          <a:xfrm>
            <a:off x="261260" y="2596529"/>
            <a:ext cx="5241940" cy="2364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4D62B-B6AF-4610-8BF4-5A3BBFF25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318" y="104933"/>
            <a:ext cx="4322467" cy="536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24209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736F4D-EBA5-070A-2794-C5D71C6D5A3B}"/>
              </a:ext>
            </a:extLst>
          </p:cNvPr>
          <p:cNvSpPr txBox="1"/>
          <p:nvPr/>
        </p:nvSpPr>
        <p:spPr>
          <a:xfrm>
            <a:off x="7265096" y="699061"/>
            <a:ext cx="4665688" cy="33547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Illinois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$1.9 billion average annual cost from climate disasters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1,500 flooding events 2000-2018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38 tornadoes in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i="1" dirty="0"/>
              <a:t>20 years ago: Average annual cost $100 million</a:t>
            </a:r>
          </a:p>
          <a:p>
            <a:endParaRPr lang="en-US" dirty="0"/>
          </a:p>
        </p:txBody>
      </p:sp>
      <p:pic>
        <p:nvPicPr>
          <p:cNvPr id="4098" name="Picture 2" descr="Chicago weather: Flood watch remains after heavy weekend rain">
            <a:extLst>
              <a:ext uri="{FF2B5EF4-FFF2-40B4-BE49-F238E27FC236}">
                <a16:creationId xmlns:a16="http://schemas.microsoft.com/office/drawing/2014/main" id="{6FD8DF3D-8F1F-310A-CBE2-0B3EEB019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0" y="127999"/>
            <a:ext cx="6463141" cy="514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9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736F4D-EBA5-070A-2794-C5D71C6D5A3B}"/>
              </a:ext>
            </a:extLst>
          </p:cNvPr>
          <p:cNvSpPr txBox="1"/>
          <p:nvPr/>
        </p:nvSpPr>
        <p:spPr>
          <a:xfrm>
            <a:off x="7556499" y="691966"/>
            <a:ext cx="4549776" cy="418576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United States</a:t>
            </a:r>
          </a:p>
          <a:p>
            <a:pPr algn="ctr"/>
            <a:r>
              <a:rPr lang="en-US" b="1" i="1" dirty="0"/>
              <a:t>$150B+ in climate-related damage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Past five years: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most expensive hurricanes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most expensive wildfires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expensive freeze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expensive thunderstorm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Tip of the iceberg: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Homeowners insurance +40% /decade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 suppression costs: $4B in 2021/2x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Crop insurance: +$27B additional cost/1991</a:t>
            </a:r>
          </a:p>
          <a:p>
            <a:endParaRPr lang="en-US" dirty="0"/>
          </a:p>
        </p:txBody>
      </p:sp>
      <p:pic>
        <p:nvPicPr>
          <p:cNvPr id="10" name="D5B3542F-238A-45A7-AFC9-6AB097DD8C15">
            <a:extLst>
              <a:ext uri="{FF2B5EF4-FFF2-40B4-BE49-F238E27FC236}">
                <a16:creationId xmlns:a16="http://schemas.microsoft.com/office/drawing/2014/main" id="{2EB2CFA2-F575-7062-C27A-0EF82BBD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0" y="155448"/>
            <a:ext cx="7069211" cy="49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9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185008" y="705346"/>
            <a:ext cx="549462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Policy Matters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State/Regional level: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Climate &amp; Equitable Jobs Act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Advanced Clean Trucks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Building decarbonization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Federal level: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Infrastructure Investment and Jobs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Inflation Reduction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6" name="Picture 4" descr="Illinois State Capitol | Enjoy Illinois">
            <a:extLst>
              <a:ext uri="{FF2B5EF4-FFF2-40B4-BE49-F238E27FC236}">
                <a16:creationId xmlns:a16="http://schemas.microsoft.com/office/drawing/2014/main" id="{D16CDF49-7AD6-4449-1CD2-89E0A33AB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17" y="178747"/>
            <a:ext cx="6784575" cy="507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6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6567056" y="715401"/>
            <a:ext cx="546117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Infrastructure Investment and Jobs Act  </a:t>
            </a:r>
          </a:p>
          <a:p>
            <a:endParaRPr lang="en-US" sz="1800" dirty="0"/>
          </a:p>
          <a:p>
            <a:r>
              <a:rPr lang="en-US" b="1" dirty="0"/>
              <a:t>$550 billion, including largest investments ever in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Public transit &amp; passenger rail, bridges ($215B)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drinking water/lead pipes ($55B)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Clean energy transmission ($65B)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 infrastructure ($7.5B)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Electric buses ($5B)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The United States Capitol Building houses both chambers of Congress. The primary responsibility of the Senate and the House of Representatives is to create and pass legislation.">
            <a:extLst>
              <a:ext uri="{FF2B5EF4-FFF2-40B4-BE49-F238E27FC236}">
                <a16:creationId xmlns:a16="http://schemas.microsoft.com/office/drawing/2014/main" id="{CD5A9315-7A5F-BFF7-CDB2-7456CAF5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" y="666748"/>
            <a:ext cx="6060907" cy="45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3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DB7FE2-D1CE-B91F-6FB0-A89FE86B2618}"/>
              </a:ext>
            </a:extLst>
          </p:cNvPr>
          <p:cNvSpPr txBox="1"/>
          <p:nvPr/>
        </p:nvSpPr>
        <p:spPr>
          <a:xfrm>
            <a:off x="6577781" y="713251"/>
            <a:ext cx="545044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Inflation Reduction Act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$370 billion in clean energy tax credits,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30% tax </a:t>
            </a:r>
            <a:r>
              <a:rPr lang="en-US" dirty="0"/>
              <a:t>credit for renewables, storage/10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$7,500/$4,000 tax credits for EVs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$27B Greenhouse Gas Reduction Fund (Green Bank)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Rebates for EE appliances/heat pumps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Calculate how much Biden's Inflation Reduction Act may save you - ABC News">
            <a:extLst>
              <a:ext uri="{FF2B5EF4-FFF2-40B4-BE49-F238E27FC236}">
                <a16:creationId xmlns:a16="http://schemas.microsoft.com/office/drawing/2014/main" id="{FE89A05F-BF40-DF23-3068-6F21CD4A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713252"/>
            <a:ext cx="6007510" cy="45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92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963327" y="5035222"/>
            <a:ext cx="8181247" cy="1956194"/>
            <a:chOff x="-1963327" y="5035222"/>
            <a:chExt cx="8181247" cy="1956194"/>
          </a:xfrm>
        </p:grpSpPr>
        <p:sp>
          <p:nvSpPr>
            <p:cNvPr id="7" name="Parallelogram 6"/>
            <p:cNvSpPr/>
            <p:nvPr/>
          </p:nvSpPr>
          <p:spPr>
            <a:xfrm rot="151261">
              <a:off x="-1963327" y="5338472"/>
              <a:ext cx="7433771" cy="1652944"/>
            </a:xfrm>
            <a:prstGeom prst="parallelogram">
              <a:avLst/>
            </a:prstGeom>
            <a:solidFill>
              <a:srgbClr val="00BC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68812" y="5035222"/>
              <a:ext cx="6386732" cy="568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260" y="5950967"/>
            <a:ext cx="4832251" cy="54778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Economy. </a:t>
            </a:r>
            <a:b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</a:br>
            <a:r>
              <a:rPr lang="en-US" sz="2800" dirty="0">
                <a:solidFill>
                  <a:srgbClr val="102345"/>
                </a:solidFill>
                <a:latin typeface="Knockout 52 Cruiserweight" panose="02000503060000020004" pitchFamily="50" charset="0"/>
              </a:rPr>
              <a:t>Good for the Environment.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359" y="5892473"/>
            <a:ext cx="758651" cy="67301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603966"/>
            <a:ext cx="12192000" cy="0"/>
          </a:xfrm>
          <a:prstGeom prst="line">
            <a:avLst/>
          </a:prstGeom>
          <a:ln w="41275">
            <a:solidFill>
              <a:srgbClr val="89D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2736F4D-EBA5-070A-2794-C5D71C6D5A3B}"/>
              </a:ext>
            </a:extLst>
          </p:cNvPr>
          <p:cNvSpPr txBox="1"/>
          <p:nvPr/>
        </p:nvSpPr>
        <p:spPr>
          <a:xfrm>
            <a:off x="7256026" y="711176"/>
            <a:ext cx="4775804" cy="51706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Energy Efficiency Investments under IRA</a:t>
            </a:r>
          </a:p>
          <a:p>
            <a:pPr algn="ctr"/>
            <a:endParaRPr lang="en-US" sz="32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$54 Billion for EE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$15 Billion in EE Tax Credits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25C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45L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179D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REBATES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$4.3 Billion Whole Home Residential 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$4.275 Billion EE via electrification</a:t>
            </a:r>
            <a:br>
              <a:rPr lang="en-US" dirty="0"/>
            </a:b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FCE9B-5CC0-E10E-3303-AEAA45F1A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60" y="693908"/>
            <a:ext cx="3170872" cy="22577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ED8ED2-DA33-06FD-69C1-D0AB6EEEC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696" y="3295087"/>
            <a:ext cx="3381847" cy="20005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B69F9C-E650-067A-BC3E-6143A848BE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651" y="693908"/>
            <a:ext cx="3170872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8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ED2C68CC43D438D372D6838CAEEA3" ma:contentTypeVersion="13" ma:contentTypeDescription="Create a new document." ma:contentTypeScope="" ma:versionID="a89e59306067a71734a46bd05907197f">
  <xsd:schema xmlns:xsd="http://www.w3.org/2001/XMLSchema" xmlns:xs="http://www.w3.org/2001/XMLSchema" xmlns:p="http://schemas.microsoft.com/office/2006/metadata/properties" xmlns:ns3="3dca9b82-8f4d-467f-9e77-7a5e32ab77bc" xmlns:ns4="f9ce3c39-b9f3-46af-954e-40c17cff5210" targetNamespace="http://schemas.microsoft.com/office/2006/metadata/properties" ma:root="true" ma:fieldsID="e4bf8afa4cb2406edda35971f75a9d4d" ns3:_="" ns4:_="">
    <xsd:import namespace="3dca9b82-8f4d-467f-9e77-7a5e32ab77bc"/>
    <xsd:import namespace="f9ce3c39-b9f3-46af-954e-40c17cff52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ca9b82-8f4d-467f-9e77-7a5e32ab7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e3c39-b9f3-46af-954e-40c17cff52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2EB5AC-D03B-41F7-B6A1-10CAD854E6A6}">
  <ds:schemaRefs>
    <ds:schemaRef ds:uri="http://purl.org/dc/elements/1.1/"/>
    <ds:schemaRef ds:uri="http://schemas.microsoft.com/office/2006/metadata/properties"/>
    <ds:schemaRef ds:uri="http://purl.org/dc/terms/"/>
    <ds:schemaRef ds:uri="3dca9b82-8f4d-467f-9e77-7a5e32ab77bc"/>
    <ds:schemaRef ds:uri="http://schemas.microsoft.com/office/2006/documentManagement/types"/>
    <ds:schemaRef ds:uri="http://schemas.microsoft.com/office/infopath/2007/PartnerControls"/>
    <ds:schemaRef ds:uri="f9ce3c39-b9f3-46af-954e-40c17cff5210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9DCA25-0E92-4057-9A39-137384671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ca9b82-8f4d-467f-9e77-7a5e32ab77bc"/>
    <ds:schemaRef ds:uri="f9ce3c39-b9f3-46af-954e-40c17cff52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20540D-B0CF-4494-A772-23D82ACE17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14080</TotalTime>
  <Words>770</Words>
  <Application>Microsoft Office PowerPoint</Application>
  <PresentationFormat>Widescreen</PresentationFormat>
  <Paragraphs>193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Knockout 52 Cruiserweight</vt:lpstr>
      <vt:lpstr>Office Theme</vt:lpstr>
      <vt:lpstr>Office Theme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  <vt:lpstr>Good for the Economy.  Good for the Environment.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for the Economy.  Good for the Environment.</dc:title>
  <dc:creator>Keefe, Bob</dc:creator>
  <cp:lastModifiedBy>Annette Beitel</cp:lastModifiedBy>
  <cp:revision>82</cp:revision>
  <dcterms:created xsi:type="dcterms:W3CDTF">2018-08-04T21:47:58Z</dcterms:created>
  <dcterms:modified xsi:type="dcterms:W3CDTF">2022-09-26T16:53:57Z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0x010100D58ED2C68CC43D438D372D6838CAEEA3</vt:lpwstr>
  </property>
</Properties>
</file>