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7" r:id="rId5"/>
    <p:sldId id="269" r:id="rId6"/>
    <p:sldId id="270" r:id="rId7"/>
    <p:sldId id="272" r:id="rId8"/>
    <p:sldId id="27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lton, Emily" initials="BE" lastIdx="3" clrIdx="0">
    <p:extLst>
      <p:ext uri="{19B8F6BF-5375-455C-9EA6-DF929625EA0E}">
        <p15:presenceInfo xmlns:p15="http://schemas.microsoft.com/office/powerpoint/2012/main" userId="S::Emily.Bolton@Illinois.gov::630bf3b0-6256-416a-9efe-669e906a2d1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4B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chart&#10;&#10;Description automatically generated">
            <a:extLst>
              <a:ext uri="{FF2B5EF4-FFF2-40B4-BE49-F238E27FC236}">
                <a16:creationId xmlns:a16="http://schemas.microsoft.com/office/drawing/2014/main" id="{F4F5D4DD-5E7E-464E-A804-FD43589E37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52A4BC8-D21C-44C8-AAC7-44DE8B5937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57325" y="522288"/>
            <a:ext cx="9144000" cy="1655762"/>
          </a:xfrm>
        </p:spPr>
        <p:txBody>
          <a:bodyPr anchor="b">
            <a:noAutofit/>
          </a:bodyPr>
          <a:lstStyle>
            <a:lvl1pPr algn="ctr">
              <a:defRPr sz="4000">
                <a:latin typeface="Franklin Gothic Medium" panose="020B0603020102020204" pitchFamily="34" charset="0"/>
              </a:defRPr>
            </a:lvl1pPr>
          </a:lstStyle>
          <a:p>
            <a:r>
              <a:rPr lang="en-US" sz="4000" dirty="0"/>
              <a:t>Sample Title-Franklin Gothic Medium - 40 </a:t>
            </a:r>
            <a:r>
              <a:rPr lang="en-US" sz="4000" dirty="0" err="1"/>
              <a:t>pt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08B91-998E-470A-84CE-64D0832D4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68AF-37D9-4373-B5D1-9045F49DAA2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4B6217-51D0-4D5F-BC42-4D4B7CA3E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C7B052-79E7-4512-A6FA-4B4F78675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A8C40-DF7B-4DA2-82C7-8C06D3EA1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70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1ED7D0D0-465A-4EBE-961D-011E3673A8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DF0F6D7-4388-40B1-BDA9-67833B21AA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sz="4000" dirty="0"/>
              <a:t>Sample Title-Franklin Gothic Medium - 40 </a:t>
            </a:r>
            <a:r>
              <a:rPr lang="en-US" sz="4000" dirty="0" err="1"/>
              <a:t>pt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59E37-1F4B-4F87-AFA9-122478F13FC4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tx1"/>
                </a:solidFill>
                <a:latin typeface="+mn-lt"/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z="2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Sample Text-Franklin Gothic Medium – 28 </a:t>
            </a:r>
            <a:r>
              <a:rPr lang="en-US" sz="2800" dirty="0" err="1">
                <a:solidFill>
                  <a:srgbClr val="0A4B6F"/>
                </a:solidFill>
                <a:latin typeface="Franklin Gothic Book" panose="020B0503020102020204" pitchFamily="34" charset="0"/>
              </a:rPr>
              <a:t>pt</a:t>
            </a:r>
            <a:endParaRPr lang="en-US" dirty="0"/>
          </a:p>
          <a:p>
            <a:pPr lvl="1"/>
            <a:r>
              <a:rPr lang="en-US" sz="24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Second level</a:t>
            </a:r>
            <a:endParaRPr lang="en-US" dirty="0"/>
          </a:p>
          <a:p>
            <a:pPr lvl="2"/>
            <a:r>
              <a:rPr lang="en-US" sz="20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Third level</a:t>
            </a:r>
            <a:endParaRPr lang="en-US" dirty="0"/>
          </a:p>
          <a:p>
            <a:pPr lvl="3"/>
            <a:r>
              <a:rPr lang="en-US" sz="1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Fourth level</a:t>
            </a:r>
            <a:endParaRPr lang="en-US" dirty="0"/>
          </a:p>
          <a:p>
            <a:pPr lvl="4"/>
            <a:r>
              <a:rPr lang="en-US" sz="1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1273CD-F1B2-4CD9-A06A-DF7F382CB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68AF-37D9-4373-B5D1-9045F49DAA2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7D1BE-8E26-4665-AE04-3396074CF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FF8A7E-E8C2-4749-9E5B-91F68D15F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A8C40-DF7B-4DA2-82C7-8C06D3EA1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267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42CBE291-48B2-4A92-86EF-2EA3040D05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CAE665-CC8A-44DD-BBF1-9B91DF9C3C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8500" y="290514"/>
            <a:ext cx="9750425" cy="842961"/>
          </a:xfrm>
        </p:spPr>
        <p:txBody>
          <a:bodyPr anchor="b">
            <a:noAutofit/>
          </a:bodyPr>
          <a:lstStyle>
            <a:lvl1pPr>
              <a:defRPr sz="4000">
                <a:latin typeface="Franklin Gothic Medium" panose="020B0603020102020204" pitchFamily="34" charset="0"/>
              </a:defRPr>
            </a:lvl1pPr>
          </a:lstStyle>
          <a:p>
            <a:r>
              <a:rPr lang="en-US" sz="4000" dirty="0"/>
              <a:t>Sample Title-Franklin Gothic Medium - 40 </a:t>
            </a:r>
            <a:r>
              <a:rPr lang="en-US" sz="4000" dirty="0" err="1"/>
              <a:t>pt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D6257-B0D3-4FEE-9904-252C68C67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68AF-37D9-4373-B5D1-9045F49DAA2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5A29D-4CE9-441B-BDB8-1FA3E8C86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A27C3-1943-4F3E-92B8-B68E550E1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A8C40-DF7B-4DA2-82C7-8C06D3EA1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395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text&#10;&#10;Description automatically generated">
            <a:extLst>
              <a:ext uri="{FF2B5EF4-FFF2-40B4-BE49-F238E27FC236}">
                <a16:creationId xmlns:a16="http://schemas.microsoft.com/office/drawing/2014/main" id="{2C444C89-52CD-44F6-B4C0-D190BBE7BD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E446679-D356-4177-B392-A68B0E1CB3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Sample Title-Franklin Gothic Medium - 40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DE78AC-BDBC-49A0-886B-C5F5AAF627E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24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Sample Title-Franklin Gothic Book 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8F90D8-5703-472C-A2D9-6CCE28CE14D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z="2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Sample Title-Franklin Gothic Book</a:t>
            </a:r>
            <a:endParaRPr lang="en-US" dirty="0"/>
          </a:p>
          <a:p>
            <a:pPr lvl="1"/>
            <a:r>
              <a:rPr lang="en-US" sz="24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Second level</a:t>
            </a:r>
            <a:endParaRPr lang="en-US" dirty="0"/>
          </a:p>
          <a:p>
            <a:pPr lvl="2"/>
            <a:r>
              <a:rPr lang="en-US" sz="20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Third level</a:t>
            </a:r>
            <a:endParaRPr lang="en-US" dirty="0"/>
          </a:p>
          <a:p>
            <a:pPr lvl="3"/>
            <a:r>
              <a:rPr lang="en-US" sz="1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Fourth level</a:t>
            </a:r>
            <a:endParaRPr lang="en-US" dirty="0"/>
          </a:p>
          <a:p>
            <a:pPr lvl="4"/>
            <a:r>
              <a:rPr lang="en-US" sz="1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77A7D4-F9B5-4C89-B8B6-2C7561EFF894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24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Sample Title-Franklin Gothic Book 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B94295-3D71-46C0-95A8-327D045573D8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tx1"/>
                </a:solidFill>
                <a:latin typeface="+mn-lt"/>
              </a:defRPr>
            </a:lvl2pPr>
            <a:lvl3pPr>
              <a:defRPr>
                <a:solidFill>
                  <a:schemeClr val="tx1"/>
                </a:solidFill>
                <a:latin typeface="+mn-lt"/>
              </a:defRPr>
            </a:lvl3pPr>
            <a:lvl4pPr>
              <a:defRPr>
                <a:solidFill>
                  <a:schemeClr val="tx1"/>
                </a:solidFill>
                <a:latin typeface="+mn-lt"/>
              </a:defRPr>
            </a:lvl4pPr>
            <a:lvl5pPr>
              <a:defRPr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z="2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Sample Title-Franklin Gothic Book</a:t>
            </a:r>
            <a:endParaRPr lang="en-US" dirty="0"/>
          </a:p>
          <a:p>
            <a:pPr lvl="1"/>
            <a:r>
              <a:rPr lang="en-US" sz="24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Second level</a:t>
            </a:r>
            <a:endParaRPr lang="en-US" dirty="0"/>
          </a:p>
          <a:p>
            <a:pPr lvl="2"/>
            <a:r>
              <a:rPr lang="en-US" sz="20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Third level</a:t>
            </a:r>
            <a:endParaRPr lang="en-US" dirty="0"/>
          </a:p>
          <a:p>
            <a:pPr lvl="3"/>
            <a:r>
              <a:rPr lang="en-US" sz="1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Fourth level</a:t>
            </a:r>
            <a:endParaRPr lang="en-US" dirty="0"/>
          </a:p>
          <a:p>
            <a:pPr lvl="4"/>
            <a:r>
              <a:rPr lang="en-US" sz="1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75AF18-E7CC-4669-B07B-2D12A196E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68AF-37D9-4373-B5D1-9045F49DAA2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250CF7-9ED8-4AF3-980C-DFDE15594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68F586-6EA3-4EAE-8EF9-D8CBFA6CE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A8C40-DF7B-4DA2-82C7-8C06D3EA1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930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605462F9-D8BF-4847-A3C5-9D96F5756C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62C862-94C2-4E02-8157-47658F1BD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68AF-37D9-4373-B5D1-9045F49DAA2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743F3A-342D-4C07-8531-71B9708DE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FDCCC2-F806-4DE6-910B-926DA7282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A8C40-DF7B-4DA2-82C7-8C06D3EA14F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7B1AE48-5E98-47CD-8981-FEC1B9B0ED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1297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Sample Title-Franklin Gothic Medium - 40 </a:t>
            </a:r>
            <a:r>
              <a:rPr lang="en-US" dirty="0" err="1"/>
              <a:t>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31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C12FD5-7E2D-4F82-963D-FAD2F7552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68AF-37D9-4373-B5D1-9045F49DAA2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C1F718-14E6-4C27-A2AC-A25DA5CC6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7B6E67-A82E-42CA-AB78-1F6FF390D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A8C40-DF7B-4DA2-82C7-8C06D3EA14F1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4E25F051-0B85-4A0F-B1FD-F20808F6BD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518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DE82C4EB-05E1-42A0-A47B-10D37DB4ED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3CA60E-3C97-44F3-B695-445A00C7A6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10514012" cy="530225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Sample Title-Franklin Gothic Book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D6B70-80B0-4C05-9ECC-0514B578CCF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1573212"/>
            <a:ext cx="6172200" cy="4287838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z="2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Sample Text-Franklin Gothic Book</a:t>
            </a:r>
            <a:endParaRPr lang="en-US" dirty="0"/>
          </a:p>
          <a:p>
            <a:pPr lvl="1"/>
            <a:r>
              <a:rPr lang="en-US" sz="24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Second level</a:t>
            </a:r>
            <a:endParaRPr lang="en-US" dirty="0"/>
          </a:p>
          <a:p>
            <a:pPr lvl="2"/>
            <a:r>
              <a:rPr lang="en-US" sz="20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Third level</a:t>
            </a:r>
            <a:endParaRPr lang="en-US" dirty="0"/>
          </a:p>
          <a:p>
            <a:pPr lvl="3"/>
            <a:r>
              <a:rPr lang="en-US" sz="1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Fourth level</a:t>
            </a:r>
            <a:endParaRPr lang="en-US" dirty="0"/>
          </a:p>
          <a:p>
            <a:pPr lvl="4"/>
            <a:r>
              <a:rPr lang="en-US" sz="1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05876C-83BA-4E31-BB98-6E043851B5C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1581150"/>
            <a:ext cx="3932237" cy="4287838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Sample Text-Franklin Gothic Book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1565A5-32C2-48A1-AC9F-8B414CA84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68AF-37D9-4373-B5D1-9045F49DAA2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11498-FD03-4222-8A4F-2B30B519D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89DE73-7A3C-4F84-9C6C-D8BC7E7B6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A8C40-DF7B-4DA2-82C7-8C06D3EA1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139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FE933249-C287-4896-9052-A1273F9425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2BDD955-3B09-4869-8E43-9E9839FDFB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0713" y="504824"/>
            <a:ext cx="10950574" cy="490539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Title-Franklin Gothic Book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43F9D3-8F85-4DC6-94A6-B43C9DED01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0713" y="1609725"/>
            <a:ext cx="5475287" cy="4252912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579945-5A1C-495D-9F61-2161F13802E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011988" y="1600200"/>
            <a:ext cx="3932237" cy="3811588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Sample Text-Franklin Gothic Book</a:t>
            </a:r>
          </a:p>
          <a:p>
            <a:pPr lvl="0"/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410BCE-40B7-4AB5-9468-05A82C1CB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68AF-37D9-4373-B5D1-9045F49DAA2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2AA18B-A967-42F9-960F-C4055BF5B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D96A7E-9406-4D35-8FB1-E2CE25591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A8C40-DF7B-4DA2-82C7-8C06D3EA1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027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C12FD5-7E2D-4F82-963D-FAD2F7552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68AF-37D9-4373-B5D1-9045F49DAA2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C1F718-14E6-4C27-A2AC-A25DA5CC6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7B6E67-A82E-42CA-AB78-1F6FF390D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A8C40-DF7B-4DA2-82C7-8C06D3EA14F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E99FAEC3-72F8-4909-AFBD-B034513455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8" name="Title 6">
            <a:extLst>
              <a:ext uri="{FF2B5EF4-FFF2-40B4-BE49-F238E27FC236}">
                <a16:creationId xmlns:a16="http://schemas.microsoft.com/office/drawing/2014/main" id="{94B1AA49-619D-4167-BC8E-90DB3BD19C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93850"/>
            <a:ext cx="10515600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A4B6F"/>
                </a:solidFill>
              </a:defRPr>
            </a:lvl1pPr>
          </a:lstStyle>
          <a:p>
            <a:r>
              <a:rPr lang="en-US" dirty="0"/>
              <a:t>Sample Title-Franklin Gothic Medium - 40 </a:t>
            </a:r>
            <a:r>
              <a:rPr lang="en-US" dirty="0" err="1"/>
              <a:t>pt</a:t>
            </a:r>
            <a:br>
              <a:rPr lang="en-US" dirty="0"/>
            </a:br>
            <a:r>
              <a:rPr lang="en-US" dirty="0"/>
              <a:t>(this style with smaller branding for use when representing extensive content only)</a:t>
            </a:r>
          </a:p>
        </p:txBody>
      </p:sp>
    </p:spTree>
    <p:extLst>
      <p:ext uri="{BB962C8B-B14F-4D97-AF65-F5344CB8AC3E}">
        <p14:creationId xmlns:p14="http://schemas.microsoft.com/office/powerpoint/2010/main" val="2424344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759BB7-A19E-4C46-9F94-2827A1784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02977-DA0F-4559-A7F3-18B65A931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FC8E95-B653-4510-AE29-8D200DF0CB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168AF-37D9-4373-B5D1-9045F49DAA2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93F35-0CE6-4D9A-9777-59A0343A4A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A5803-2528-451B-A39A-BE5E4A82CF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A8C40-DF7B-4DA2-82C7-8C06D3EA1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55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2.illinois.gov/dceo/Pages/ClimateAndEquitableJobs.aspx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A72D9-9BDB-43DF-9181-30378BD4D8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8028" y="1469203"/>
            <a:ext cx="9144000" cy="1049365"/>
          </a:xfrm>
        </p:spPr>
        <p:txBody>
          <a:bodyPr/>
          <a:lstStyle/>
          <a:p>
            <a:pPr algn="r"/>
            <a:r>
              <a:rPr lang="en-US" dirty="0">
                <a:solidFill>
                  <a:srgbClr val="0A4B6F"/>
                </a:solidFill>
                <a:cs typeface="Aharoni" panose="020B0604020202020204" pitchFamily="2" charset="-79"/>
              </a:rPr>
              <a:t>CEJA Workforce Development Programs</a:t>
            </a:r>
            <a:endParaRPr lang="en-US" dirty="0">
              <a:solidFill>
                <a:srgbClr val="0A4B6F"/>
              </a:solidFill>
              <a:latin typeface="Franklin Gothic Medium" panose="020B0603020102020204" pitchFamily="34" charset="0"/>
              <a:cs typeface="Aharoni" panose="020B0604020202020204" pitchFamily="2" charset="-79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F102F3-7B60-46BE-8BEE-CD22FABDA334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188028" y="2392363"/>
            <a:ext cx="9144000" cy="1655762"/>
          </a:xfrm>
        </p:spPr>
        <p:txBody>
          <a:bodyPr>
            <a:normAutofit fontScale="62500" lnSpcReduction="20000"/>
          </a:bodyPr>
          <a:lstStyle/>
          <a:p>
            <a:pPr marL="0" indent="0" algn="r">
              <a:buNone/>
            </a:pPr>
            <a:r>
              <a:rPr lang="en-US" sz="2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Jason Horwitz, Deputy Director</a:t>
            </a:r>
            <a:br>
              <a:rPr lang="en-US" sz="2800" dirty="0">
                <a:solidFill>
                  <a:srgbClr val="0A4B6F"/>
                </a:solidFill>
                <a:latin typeface="Franklin Gothic Book" panose="020B0503020102020204" pitchFamily="34" charset="0"/>
              </a:rPr>
            </a:br>
            <a:r>
              <a:rPr lang="en-US" sz="2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Policy Development, Planning, and Research</a:t>
            </a:r>
          </a:p>
          <a:p>
            <a:pPr algn="r"/>
            <a:endParaRPr lang="en-US" sz="2800" dirty="0">
              <a:solidFill>
                <a:srgbClr val="0A4B6F"/>
              </a:solidFill>
              <a:latin typeface="Franklin Gothic Book" panose="020B0503020102020204" pitchFamily="34" charset="0"/>
            </a:endParaRPr>
          </a:p>
          <a:p>
            <a:pPr marL="0" indent="0" algn="r">
              <a:buNone/>
            </a:pPr>
            <a:r>
              <a:rPr lang="en-US" sz="2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Presentation to Income Qualified Energy Efficiency Committee “Related Issues” Meetings</a:t>
            </a:r>
          </a:p>
          <a:p>
            <a:pPr marL="0" indent="0" algn="r">
              <a:buNone/>
            </a:pPr>
            <a:r>
              <a:rPr lang="en-US" sz="2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September 28, 2022 </a:t>
            </a:r>
          </a:p>
        </p:txBody>
      </p:sp>
    </p:spTree>
    <p:extLst>
      <p:ext uri="{BB962C8B-B14F-4D97-AF65-F5344CB8AC3E}">
        <p14:creationId xmlns:p14="http://schemas.microsoft.com/office/powerpoint/2010/main" val="780519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3E6C5-D627-4C66-8210-B9B37301B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369" y="528243"/>
            <a:ext cx="10515600" cy="649515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0A4B6F"/>
                </a:solidFill>
                <a:latin typeface="Franklin Gothic Medium" panose="020B0603020102020204" pitchFamily="34" charset="0"/>
                <a:cs typeface="Aharoni" panose="020B0604020202020204" pitchFamily="2" charset="-79"/>
              </a:rPr>
              <a:t>CEJA Overview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E96F30-8CC4-419D-8F6E-B1C5D7435D43}"/>
              </a:ext>
            </a:extLst>
          </p:cNvPr>
          <p:cNvSpPr txBox="1"/>
          <p:nvPr/>
        </p:nvSpPr>
        <p:spPr>
          <a:xfrm>
            <a:off x="570369" y="1326301"/>
            <a:ext cx="1105126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OVERALL GOAL</a:t>
            </a:r>
          </a:p>
          <a:p>
            <a:endParaRPr lang="en-US" sz="2800" dirty="0">
              <a:solidFill>
                <a:srgbClr val="0A4B6F"/>
              </a:solidFill>
              <a:latin typeface="Franklin Gothic Book" panose="020B0503020102020204" pitchFamily="34" charset="0"/>
            </a:endParaRPr>
          </a:p>
          <a:p>
            <a:endParaRPr lang="en-US" sz="2000" dirty="0">
              <a:solidFill>
                <a:srgbClr val="0A4B6F"/>
              </a:solidFill>
              <a:latin typeface="Franklin Gothic Book" panose="020B0503020102020204" pitchFamily="34" charset="0"/>
            </a:endParaRPr>
          </a:p>
          <a:p>
            <a:r>
              <a:rPr lang="en-US" sz="2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HOW DO WE GET THERE?</a:t>
            </a:r>
          </a:p>
          <a:p>
            <a:endParaRPr lang="en-US" sz="2800" dirty="0">
              <a:solidFill>
                <a:srgbClr val="0A4B6F"/>
              </a:solidFill>
              <a:latin typeface="Franklin Gothic Book" panose="020B0503020102020204" pitchFamily="34" charset="0"/>
            </a:endParaRPr>
          </a:p>
          <a:p>
            <a:endParaRPr lang="en-US" sz="2800" dirty="0">
              <a:solidFill>
                <a:srgbClr val="0A4B6F"/>
              </a:solidFill>
              <a:latin typeface="Franklin Gothic Book" panose="020B0503020102020204" pitchFamily="34" charset="0"/>
            </a:endParaRPr>
          </a:p>
          <a:p>
            <a:r>
              <a:rPr lang="en-US" sz="2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HOW DO WE GET THERE </a:t>
            </a:r>
            <a:r>
              <a:rPr lang="en-US" sz="2800" b="1" i="1" dirty="0">
                <a:solidFill>
                  <a:srgbClr val="0A4B6F"/>
                </a:solidFill>
                <a:latin typeface="Franklin Gothic Book" panose="020B0503020102020204" pitchFamily="34" charset="0"/>
              </a:rPr>
              <a:t>EQUITABLY</a:t>
            </a:r>
            <a:r>
              <a:rPr lang="en-US" sz="2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?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8CEE1C19-C394-402D-BFA0-8617E13F2D83}"/>
              </a:ext>
            </a:extLst>
          </p:cNvPr>
          <p:cNvSpPr/>
          <p:nvPr/>
        </p:nvSpPr>
        <p:spPr>
          <a:xfrm>
            <a:off x="688932" y="1878904"/>
            <a:ext cx="10847539" cy="4384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Transition to carbon-free power generation (and much of transportation) in Illinois by 2045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9560D65-A9E8-449F-93F5-CCAB7F0046EE}"/>
              </a:ext>
            </a:extLst>
          </p:cNvPr>
          <p:cNvSpPr/>
          <p:nvPr/>
        </p:nvSpPr>
        <p:spPr>
          <a:xfrm>
            <a:off x="672230" y="2989767"/>
            <a:ext cx="10847539" cy="6495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Requirements for utilities </a:t>
            </a:r>
            <a:r>
              <a:rPr lang="en-US"/>
              <a:t>and generators; </a:t>
            </a:r>
            <a:r>
              <a:rPr lang="en-US" dirty="0"/>
              <a:t>provide significant investments and credits to support renewable and nuclear generation, improved grid, adoption of electric vehicles, and more.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7BA73E6-0967-4B84-8F90-D0403F606DC0}"/>
              </a:ext>
            </a:extLst>
          </p:cNvPr>
          <p:cNvSpPr/>
          <p:nvPr/>
        </p:nvSpPr>
        <p:spPr>
          <a:xfrm>
            <a:off x="688932" y="4287693"/>
            <a:ext cx="5285983" cy="9889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Large expansion of </a:t>
            </a:r>
            <a:r>
              <a:rPr lang="en-US" b="1" dirty="0"/>
              <a:t>targeted workforce development and entrepreneurial services</a:t>
            </a:r>
            <a:r>
              <a:rPr lang="en-US" dirty="0"/>
              <a:t> for opportunities in growing clean energy sectors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737AC62-2D10-4786-826C-586AD7AA8810}"/>
              </a:ext>
            </a:extLst>
          </p:cNvPr>
          <p:cNvSpPr/>
          <p:nvPr/>
        </p:nvSpPr>
        <p:spPr>
          <a:xfrm>
            <a:off x="6250488" y="4287693"/>
            <a:ext cx="5285983" cy="9889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Support for economic and workforce development in communities impacted by fossil fuel plant and coal mine closures</a:t>
            </a:r>
          </a:p>
        </p:txBody>
      </p:sp>
    </p:spTree>
    <p:extLst>
      <p:ext uri="{BB962C8B-B14F-4D97-AF65-F5344CB8AC3E}">
        <p14:creationId xmlns:p14="http://schemas.microsoft.com/office/powerpoint/2010/main" val="2967314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CD164-8495-433C-8857-3769D81EB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3"/>
            <a:ext cx="10512424" cy="734602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0A4B6F"/>
                </a:solidFill>
                <a:latin typeface="Franklin Gothic Medium" panose="020B0603020102020204" pitchFamily="34" charset="0"/>
                <a:cs typeface="Aharoni" panose="020B0604020202020204" pitchFamily="2" charset="-79"/>
              </a:rPr>
              <a:t>CEJA Community Reinvestment Programs</a:t>
            </a:r>
            <a:endParaRPr lang="en-US" sz="4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33F81C-F16C-4EA0-85B4-9DB9D29782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610368"/>
            <a:ext cx="10512424" cy="3811588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A4B6F"/>
                </a:solidFill>
                <a:latin typeface="Franklin Gothic Book" panose="020B0503020102020204" pitchFamily="34" charset="0"/>
              </a:rPr>
              <a:t>Community Transition Grants – </a:t>
            </a:r>
            <a:r>
              <a:rPr lang="en-US" sz="2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Grants for local governments to address the economic and social impact on their community of fossil fuel plant or coal mine retirement or transition.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A4B6F"/>
                </a:solidFill>
                <a:latin typeface="Franklin Gothic Book" panose="020B0503020102020204" pitchFamily="34" charset="0"/>
              </a:rPr>
              <a:t>Displaced Energy Worker Dependent Transition Scholarship</a:t>
            </a:r>
            <a:r>
              <a:rPr lang="en-US" dirty="0">
                <a:solidFill>
                  <a:srgbClr val="0A4B6F"/>
                </a:solidFill>
                <a:latin typeface="Franklin Gothic Book" panose="020B0503020102020204" pitchFamily="34" charset="0"/>
              </a:rPr>
              <a:t> – Scholarship covering one year of tuition and fees at IL higher ed institution for children of displaced energy workers.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A4B6F"/>
                </a:solidFill>
                <a:latin typeface="Franklin Gothic Book" panose="020B0503020102020204" pitchFamily="34" charset="0"/>
              </a:rPr>
              <a:t>Displaced Energy Workers Bill of Rights</a:t>
            </a:r>
            <a:r>
              <a:rPr lang="en-US" sz="2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 – Updated reporting and notice requirements for closing plants and mines; provision of DCEO Rapid Response Services to potentially displaced workers</a:t>
            </a:r>
            <a:endParaRPr lang="en-US" sz="2800" b="1" dirty="0">
              <a:solidFill>
                <a:srgbClr val="0A4B6F"/>
              </a:solidFill>
              <a:latin typeface="Franklin Gothic Book" panose="020B05030201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A4B6F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21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CD164-8495-433C-8857-3769D81EB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3"/>
            <a:ext cx="10512424" cy="734602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0A4B6F"/>
                </a:solidFill>
                <a:latin typeface="Franklin Gothic Medium" panose="020B0603020102020204" pitchFamily="34" charset="0"/>
                <a:cs typeface="Aharoni" panose="020B0604020202020204" pitchFamily="2" charset="-79"/>
              </a:rPr>
              <a:t>CEJA Workforce Development Programs</a:t>
            </a:r>
            <a:endParaRPr lang="en-US" sz="4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33F81C-F16C-4EA0-85B4-9DB9D29782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40493"/>
            <a:ext cx="10512424" cy="3981463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A4B6F"/>
                </a:solidFill>
                <a:latin typeface="Franklin Gothic Book" panose="020B0503020102020204" pitchFamily="34" charset="0"/>
              </a:rPr>
              <a:t>Clean Jobs Workforce Network</a:t>
            </a:r>
            <a:r>
              <a:rPr lang="en-US" sz="2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 – 13 hubs across the state that will provide array of training programs to prepare trainees for high-demand occupations in clean energy sector.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A4B6F"/>
                </a:solidFill>
                <a:latin typeface="Franklin Gothic Book" panose="020B0503020102020204" pitchFamily="34" charset="0"/>
              </a:rPr>
              <a:t>Returning Residents Clean Jobs Program</a:t>
            </a:r>
            <a:r>
              <a:rPr lang="en-US" dirty="0">
                <a:solidFill>
                  <a:srgbClr val="0A4B6F"/>
                </a:solidFill>
                <a:latin typeface="Franklin Gothic Book" panose="020B0503020102020204" pitchFamily="34" charset="0"/>
              </a:rPr>
              <a:t> – Job training for clean energy jobs providing in correctional facilities, including collaboration with employers on hiring returning residents.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A4B6F"/>
                </a:solidFill>
                <a:latin typeface="Franklin Gothic Book" panose="020B0503020102020204" pitchFamily="34" charset="0"/>
              </a:rPr>
              <a:t>FEJA Qualified Job Training Programs</a:t>
            </a:r>
            <a:r>
              <a:rPr lang="en-US" sz="2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 – Programs created in 2016 under FEJA offering job training for electric and solar industry.</a:t>
            </a:r>
            <a:endParaRPr lang="en-US" sz="2800" b="1" dirty="0">
              <a:solidFill>
                <a:srgbClr val="0A4B6F"/>
              </a:solidFill>
              <a:latin typeface="Franklin Gothic Book" panose="020B05030201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A4B6F"/>
                </a:solidFill>
                <a:latin typeface="Franklin Gothic Book" panose="020B0503020102020204" pitchFamily="34" charset="0"/>
              </a:rPr>
              <a:t>Climate Works </a:t>
            </a:r>
            <a:r>
              <a:rPr lang="en-US" b="1" dirty="0" err="1">
                <a:solidFill>
                  <a:srgbClr val="0A4B6F"/>
                </a:solidFill>
                <a:latin typeface="Franklin Gothic Book" panose="020B0503020102020204" pitchFamily="34" charset="0"/>
              </a:rPr>
              <a:t>Preapprenticeship</a:t>
            </a:r>
            <a:r>
              <a:rPr lang="en-US" b="1" dirty="0">
                <a:solidFill>
                  <a:srgbClr val="0A4B6F"/>
                </a:solidFill>
                <a:latin typeface="Franklin Gothic Book" panose="020B0503020102020204" pitchFamily="34" charset="0"/>
              </a:rPr>
              <a:t> Programs</a:t>
            </a:r>
            <a:r>
              <a:rPr lang="en-US" dirty="0">
                <a:solidFill>
                  <a:srgbClr val="0A4B6F"/>
                </a:solidFill>
                <a:latin typeface="Franklin Gothic Book" panose="020B0503020102020204" pitchFamily="34" charset="0"/>
              </a:rPr>
              <a:t> – 3 hubs will recruit, prescreen and provide pre-apprenticeship training to prepare for careers in the construction, building trades and clean energy jobs</a:t>
            </a:r>
          </a:p>
        </p:txBody>
      </p:sp>
    </p:spTree>
    <p:extLst>
      <p:ext uri="{BB962C8B-B14F-4D97-AF65-F5344CB8AC3E}">
        <p14:creationId xmlns:p14="http://schemas.microsoft.com/office/powerpoint/2010/main" val="1759329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CD164-8495-433C-8857-3769D81EB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3"/>
            <a:ext cx="10512424" cy="734602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0A4B6F"/>
                </a:solidFill>
                <a:latin typeface="Franklin Gothic Medium" panose="020B0603020102020204" pitchFamily="34" charset="0"/>
                <a:cs typeface="Aharoni" panose="020B0604020202020204" pitchFamily="2" charset="-79"/>
              </a:rPr>
              <a:t>CEJA Workforce Dev. Support Programs</a:t>
            </a:r>
            <a:endParaRPr lang="en-US" sz="4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33F81C-F16C-4EA0-85B4-9DB9D29782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40493"/>
            <a:ext cx="10512424" cy="3981463"/>
          </a:xfrm>
        </p:spPr>
        <p:txBody>
          <a:bodyPr>
            <a:normAutofit fontScale="925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A4B6F"/>
                </a:solidFill>
                <a:latin typeface="Franklin Gothic Book" panose="020B0503020102020204" pitchFamily="34" charset="0"/>
              </a:rPr>
              <a:t>Clean Jobs Curriculum</a:t>
            </a:r>
            <a:r>
              <a:rPr lang="en-US" sz="2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– Robust stakeholder initiative, including employers, residents, educators, and community-based organizations to develop curriculum that will guide programming at Clean Jobs Workforce Network and Returning Residents Clean Jobs Program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A4B6F"/>
                </a:solidFill>
                <a:latin typeface="Franklin Gothic Book" panose="020B0503020102020204" pitchFamily="34" charset="0"/>
              </a:rPr>
              <a:t>Energy Transition Navigators</a:t>
            </a:r>
            <a:r>
              <a:rPr lang="en-US" dirty="0">
                <a:solidFill>
                  <a:srgbClr val="0A4B6F"/>
                </a:solidFill>
                <a:latin typeface="Franklin Gothic Book" panose="020B0503020102020204" pitchFamily="34" charset="0"/>
              </a:rPr>
              <a:t> – Community-based providers to conduct outreach, education, and recruitment to equity focused populations to increase participation in CEJA workforce programs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A4B6F"/>
                </a:solidFill>
                <a:latin typeface="Franklin Gothic Book" panose="020B0503020102020204" pitchFamily="34" charset="0"/>
              </a:rPr>
              <a:t>Energy Transition Barrier Reduction Fund</a:t>
            </a:r>
            <a:r>
              <a:rPr lang="en-US" dirty="0">
                <a:solidFill>
                  <a:srgbClr val="0A4B6F"/>
                </a:solidFill>
                <a:latin typeface="Franklin Gothic Book" panose="020B0503020102020204" pitchFamily="34" charset="0"/>
              </a:rPr>
              <a:t> – Supportive services (mentorship, tutoring, referrals) and financial assistance (childcare, transportation, emergency bills) for trainees.</a:t>
            </a:r>
          </a:p>
        </p:txBody>
      </p:sp>
    </p:spTree>
    <p:extLst>
      <p:ext uri="{BB962C8B-B14F-4D97-AF65-F5344CB8AC3E}">
        <p14:creationId xmlns:p14="http://schemas.microsoft.com/office/powerpoint/2010/main" val="2341445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CD164-8495-433C-8857-3769D81EB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3"/>
            <a:ext cx="10512424" cy="734602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0A4B6F"/>
                </a:solidFill>
                <a:latin typeface="Franklin Gothic Medium" panose="020B0603020102020204" pitchFamily="34" charset="0"/>
                <a:cs typeface="Aharoni" panose="020B0604020202020204" pitchFamily="2" charset="-79"/>
              </a:rPr>
              <a:t>CEJA Entrepreneur Support Programs</a:t>
            </a:r>
            <a:endParaRPr lang="en-US" sz="4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33F81C-F16C-4EA0-85B4-9DB9D29782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40493"/>
            <a:ext cx="10512424" cy="3981463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A4B6F"/>
                </a:solidFill>
                <a:latin typeface="Franklin Gothic Book" panose="020B0503020102020204" pitchFamily="34" charset="0"/>
              </a:rPr>
              <a:t>Clean Energy Contractor Incubator Program </a:t>
            </a:r>
            <a:r>
              <a:rPr lang="en-US" sz="2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– Financial support, business support services, and training for small clean energy businesses and contractors, including recruitment and ongoing engagement with entities that hire contractors and subcontractors for renewable energy projects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A4B6F"/>
                </a:solidFill>
                <a:latin typeface="Franklin Gothic Book" panose="020B0503020102020204" pitchFamily="34" charset="0"/>
              </a:rPr>
              <a:t>Clean Energy Primes Contractor Accelerator Program </a:t>
            </a:r>
            <a:r>
              <a:rPr lang="en-US" dirty="0">
                <a:solidFill>
                  <a:srgbClr val="0A4B6F"/>
                </a:solidFill>
                <a:latin typeface="Franklin Gothic Book" panose="020B0503020102020204" pitchFamily="34" charset="0"/>
              </a:rPr>
              <a:t>– One-on-one coaching, operational support grants, mentoring, and more for established contractors with experience working with subs in eligible communities.</a:t>
            </a:r>
          </a:p>
        </p:txBody>
      </p:sp>
    </p:spTree>
    <p:extLst>
      <p:ext uri="{BB962C8B-B14F-4D97-AF65-F5344CB8AC3E}">
        <p14:creationId xmlns:p14="http://schemas.microsoft.com/office/powerpoint/2010/main" val="3710136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CD164-8495-433C-8857-3769D81EB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3"/>
            <a:ext cx="10512424" cy="734602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0A4B6F"/>
                </a:solidFill>
                <a:latin typeface="Franklin Gothic Medium" panose="020B0603020102020204" pitchFamily="34" charset="0"/>
                <a:cs typeface="Aharoni" panose="020B0604020202020204" pitchFamily="2" charset="-79"/>
              </a:rPr>
              <a:t>CEJA Trainee Population</a:t>
            </a:r>
            <a:endParaRPr lang="en-US" sz="4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33F81C-F16C-4EA0-85B4-9DB9D29782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40493"/>
            <a:ext cx="10512424" cy="3981463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Programs prioritize residents of “equity investment eligible communities,” which include: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R3 communities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Environmental justice communities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A4B6F"/>
                </a:solidFill>
                <a:latin typeface="Franklin Gothic Book" panose="020B0503020102020204" pitchFamily="34" charset="0"/>
              </a:rPr>
              <a:t>For Clean Jobs Workforce Network and Contractor Incubator Program, two-thirds of enrollees should be residents of equity investment eligible communities. In remaining third, prioritize services for: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displaced energy workers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current or former participants in foster care system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low educational attainment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involvement in criminal justice system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language barriers</a:t>
            </a:r>
          </a:p>
        </p:txBody>
      </p:sp>
    </p:spTree>
    <p:extLst>
      <p:ext uri="{BB962C8B-B14F-4D97-AF65-F5344CB8AC3E}">
        <p14:creationId xmlns:p14="http://schemas.microsoft.com/office/powerpoint/2010/main" val="585607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CD164-8495-433C-8857-3769D81EB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3"/>
            <a:ext cx="10512424" cy="734602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0A4B6F"/>
                </a:solidFill>
                <a:latin typeface="Franklin Gothic Medium" panose="020B0603020102020204" pitchFamily="34" charset="0"/>
                <a:cs typeface="Aharoni" panose="020B0604020202020204" pitchFamily="2" charset="-79"/>
              </a:rPr>
              <a:t>Stay Up-to-Date</a:t>
            </a:r>
            <a:endParaRPr lang="en-US" sz="4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33F81C-F16C-4EA0-85B4-9DB9D29782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1440493"/>
            <a:ext cx="10759313" cy="39814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A4B6F"/>
                </a:solidFill>
                <a:latin typeface="Franklin Gothic Book" panose="020B0503020102020204" pitchFamily="34" charset="0"/>
              </a:rPr>
              <a:t>Every program update for DCEO CEJA programs is available at the </a:t>
            </a:r>
            <a:r>
              <a:rPr lang="en-US" b="1" dirty="0">
                <a:solidFill>
                  <a:srgbClr val="0A4B6F"/>
                </a:solidFill>
                <a:latin typeface="Franklin Gothic Book" panose="020B0503020102020204" pitchFamily="34" charset="0"/>
              </a:rPr>
              <a:t>DCEO CEJA Implementation</a:t>
            </a:r>
            <a:r>
              <a:rPr lang="en-US" dirty="0">
                <a:solidFill>
                  <a:srgbClr val="0A4B6F"/>
                </a:solidFill>
                <a:latin typeface="Franklin Gothic Book" panose="020B0503020102020204" pitchFamily="34" charset="0"/>
              </a:rPr>
              <a:t> website:</a:t>
            </a:r>
          </a:p>
          <a:p>
            <a:r>
              <a:rPr lang="en-US" dirty="0">
                <a:solidFill>
                  <a:srgbClr val="0A4B6F"/>
                </a:solidFill>
                <a:latin typeface="Franklin Gothic Book" panose="020B0503020102020204" pitchFamily="34" charset="0"/>
                <a:hlinkClick r:id="rId2"/>
              </a:rPr>
              <a:t>https://www2.illinois.gov/dceo/Pages/ClimateAndEquitableJobs.aspx</a:t>
            </a:r>
            <a:endParaRPr lang="en-US" dirty="0">
              <a:solidFill>
                <a:srgbClr val="0A4B6F"/>
              </a:solidFill>
              <a:latin typeface="Franklin Gothic Book" panose="020B0503020102020204" pitchFamily="34" charset="0"/>
            </a:endParaRPr>
          </a:p>
          <a:p>
            <a:endParaRPr lang="en-US" dirty="0">
              <a:solidFill>
                <a:srgbClr val="0A4B6F"/>
              </a:solidFill>
              <a:latin typeface="Franklin Gothic Book" panose="020B0503020102020204" pitchFamily="34" charset="0"/>
            </a:endParaRPr>
          </a:p>
          <a:p>
            <a:r>
              <a:rPr lang="en-US" dirty="0">
                <a:solidFill>
                  <a:srgbClr val="0A4B6F"/>
                </a:solidFill>
                <a:latin typeface="Franklin Gothic Book" panose="020B0503020102020204" pitchFamily="34" charset="0"/>
              </a:rPr>
              <a:t>At the website, find: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A list of updates on DCEO programs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A link to sign up for e-mails to receive updates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A4B6F"/>
                </a:solidFill>
                <a:latin typeface="Franklin Gothic Book" panose="020B0503020102020204" pitchFamily="34" charset="0"/>
              </a:rPr>
              <a:t>More information about all DCEO CEJA programs</a:t>
            </a:r>
          </a:p>
        </p:txBody>
      </p:sp>
    </p:spTree>
    <p:extLst>
      <p:ext uri="{BB962C8B-B14F-4D97-AF65-F5344CB8AC3E}">
        <p14:creationId xmlns:p14="http://schemas.microsoft.com/office/powerpoint/2010/main" val="1361442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rgbClr val="44546A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DCEO Powerpoint Template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CEO Powerpoint Template 2022 - Revised 8-8-22.pptx" id="{6549AC5D-2DCC-47EF-B2C5-2484E6E34B4E}" vid="{3DC2F778-7801-466F-9E7B-D19E310654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DCEO Powerpoint Template 2022 </Template>
  <TotalTime>176</TotalTime>
  <Words>627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Franklin Gothic Book</vt:lpstr>
      <vt:lpstr>Franklin Gothic Medium</vt:lpstr>
      <vt:lpstr>Office Theme</vt:lpstr>
      <vt:lpstr>CEJA Workforce Development Programs</vt:lpstr>
      <vt:lpstr>CEJA Overview</vt:lpstr>
      <vt:lpstr>CEJA Community Reinvestment Programs</vt:lpstr>
      <vt:lpstr>CEJA Workforce Development Programs</vt:lpstr>
      <vt:lpstr>CEJA Workforce Dev. Support Programs</vt:lpstr>
      <vt:lpstr>CEJA Entrepreneur Support Programs</vt:lpstr>
      <vt:lpstr>CEJA Trainee Population</vt:lpstr>
      <vt:lpstr>Stay Up-to-Date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Title-Franklin Gothic Medium</dc:title>
  <dc:creator>Jason Horwitz</dc:creator>
  <cp:lastModifiedBy>Jason Horwitz</cp:lastModifiedBy>
  <cp:revision>18</cp:revision>
  <dcterms:created xsi:type="dcterms:W3CDTF">2022-09-27T00:44:34Z</dcterms:created>
  <dcterms:modified xsi:type="dcterms:W3CDTF">2022-09-27T03:42:46Z</dcterms:modified>
</cp:coreProperties>
</file>