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8"/>
  </p:notesMasterIdLst>
  <p:sldIdLst>
    <p:sldId id="256" r:id="rId2"/>
    <p:sldId id="425" r:id="rId3"/>
    <p:sldId id="424" r:id="rId4"/>
    <p:sldId id="434" r:id="rId5"/>
    <p:sldId id="433" r:id="rId6"/>
    <p:sldId id="27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DC818-79C7-4118-89E6-DFCE6092A227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467C6-F3DE-48C0-BA2A-A0BBB0C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5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Energy Efficiency Investments at State of Illinois Buildings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Agrivoltaics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 at Illinois Dept. of Ag Farm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Multi-agency work on transportation electrification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Solar development in IDOT right-of-way and Illinois Dept. of Natural Resources property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Engagement with US Climate Alliance Working Groups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F467C6-F3DE-48C0-BA2A-A0BBB0CEEA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7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0D7A98-4976-4E84-A48B-62031C6E67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10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76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295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615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0393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150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670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022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_with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75717" y="2537254"/>
            <a:ext cx="9787583" cy="352064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Bef>
                <a:spcPts val="1800"/>
              </a:spcBef>
              <a:defRPr sz="26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1200"/>
              </a:spcBef>
              <a:defRPr sz="22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1200"/>
              </a:spcBef>
              <a:defRPr sz="22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1200"/>
              </a:spcBef>
              <a:defRPr sz="22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11764" y="312738"/>
            <a:ext cx="10384970" cy="4540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/>
          </p:nvPr>
        </p:nvSpPr>
        <p:spPr>
          <a:xfrm>
            <a:off x="1376459" y="1219199"/>
            <a:ext cx="9820275" cy="1145059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/>
          <a:lstStyle>
            <a:lvl1pPr marL="0" indent="0">
              <a:lnSpc>
                <a:spcPct val="90000"/>
              </a:lnSpc>
              <a:spcBef>
                <a:spcPts val="1800"/>
              </a:spcBef>
              <a:buNone/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5748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52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57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015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19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988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490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529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23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79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illinois.gov/epa/Pages/default.aspx" TargetMode="External"/><Relationship Id="rId7" Type="http://schemas.openxmlformats.org/officeDocument/2006/relationships/hyperlink" Target="http://bit.ly/ILEnerg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twitter.com/ILEP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B8DC1-7D9B-4954-8485-B04F4CEDE9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336" y="2073434"/>
            <a:ext cx="5683153" cy="2498571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600" dirty="0"/>
              <a:t>Chad Kruse</a:t>
            </a:r>
            <a:br>
              <a:rPr lang="en-US" sz="3600" dirty="0"/>
            </a:br>
            <a:r>
              <a:rPr lang="en-US" sz="3600" dirty="0"/>
              <a:t>Office of Energy</a:t>
            </a:r>
            <a:br>
              <a:rPr lang="en-US" sz="3600" dirty="0"/>
            </a:br>
            <a:r>
              <a:rPr lang="en-US" sz="3600" dirty="0"/>
              <a:t>chad.kruse@Illinois.gov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96EEAA-2747-461F-A9DD-5D281817E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04" y="1550139"/>
            <a:ext cx="3765692" cy="376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45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7F4EB6C-46C9-4F16-82AF-D8AFBB26FD34}"/>
              </a:ext>
            </a:extLst>
          </p:cNvPr>
          <p:cNvSpPr txBox="1">
            <a:spLocks/>
          </p:cNvSpPr>
          <p:nvPr/>
        </p:nvSpPr>
        <p:spPr>
          <a:xfrm>
            <a:off x="580775" y="1449239"/>
            <a:ext cx="9840231" cy="529840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Invest in the Public Sector</a:t>
            </a:r>
          </a:p>
          <a:p>
            <a:pPr lvl="1">
              <a:lnSpc>
                <a:spcPct val="90000"/>
              </a:lnSpc>
              <a:spcBef>
                <a:spcPts val="1800"/>
              </a:spcBef>
              <a:defRPr/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</a:rPr>
              <a:t>U.S. Climate Alliance Lead by Example</a:t>
            </a:r>
          </a:p>
          <a:p>
            <a:pPr lvl="1">
              <a:lnSpc>
                <a:spcPct val="90000"/>
              </a:lnSpc>
              <a:spcBef>
                <a:spcPts val="1800"/>
              </a:spcBef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U.S. Dept. of Energy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</a:rPr>
              <a:t>Sustainable Corrections Infrastructure Partnership (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SCIP) Accelerator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Advance Energy Equity</a:t>
            </a:r>
          </a:p>
          <a:p>
            <a:pPr lvl="1">
              <a:lnSpc>
                <a:spcPct val="90000"/>
              </a:lnSpc>
              <a:spcBef>
                <a:spcPts val="1800"/>
              </a:spcBef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Low Income Residential Energy Efficiency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</a:rPr>
              <a:t>Combine Energy + Environment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Support Energy Education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A1F675-E834-4038-992C-40BA8DAE34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4030" y="312738"/>
            <a:ext cx="11012704" cy="1332032"/>
          </a:xfrm>
        </p:spPr>
        <p:txBody>
          <a:bodyPr>
            <a:noAutofit/>
          </a:bodyPr>
          <a:lstStyle/>
          <a:p>
            <a:pPr algn="l"/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Office of Energy </a:t>
            </a:r>
            <a:r>
              <a:rPr lang="en-US" sz="4800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Objectives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&amp; Programs</a:t>
            </a:r>
          </a:p>
        </p:txBody>
      </p:sp>
    </p:spTree>
    <p:extLst>
      <p:ext uri="{BB962C8B-B14F-4D97-AF65-F5344CB8AC3E}">
        <p14:creationId xmlns:p14="http://schemas.microsoft.com/office/powerpoint/2010/main" val="2260233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7F4EB6C-46C9-4F16-82AF-D8AFBB26FD34}"/>
              </a:ext>
            </a:extLst>
          </p:cNvPr>
          <p:cNvSpPr txBox="1">
            <a:spLocks/>
          </p:cNvSpPr>
          <p:nvPr/>
        </p:nvSpPr>
        <p:spPr>
          <a:xfrm>
            <a:off x="243020" y="1472239"/>
            <a:ext cx="9831851" cy="505220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Energy Efficiency at the Water/Energy Nexus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Support for Local Governments &amp; Building Trades with Energy Codes Training &amp; Tech Support</a:t>
            </a:r>
          </a:p>
          <a:p>
            <a:pPr>
              <a:defRPr/>
            </a:pP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</a:rPr>
              <a:t>State Energy Security Plan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Low Income Residential Energy Efficiency Program at Multifamily Housing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A1F675-E834-4038-992C-40BA8DAE34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4030" y="312738"/>
            <a:ext cx="11012704" cy="1332032"/>
          </a:xfrm>
        </p:spPr>
        <p:txBody>
          <a:bodyPr>
            <a:noAutofit/>
          </a:bodyPr>
          <a:lstStyle/>
          <a:p>
            <a:pPr algn="l"/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Office of Energy Objectives &amp; </a:t>
            </a:r>
            <a:r>
              <a:rPr lang="en-US" sz="4800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Programs</a:t>
            </a:r>
          </a:p>
        </p:txBody>
      </p:sp>
    </p:spTree>
    <p:extLst>
      <p:ext uri="{BB962C8B-B14F-4D97-AF65-F5344CB8AC3E}">
        <p14:creationId xmlns:p14="http://schemas.microsoft.com/office/powerpoint/2010/main" val="2062115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C2518B8-93A8-47DA-B156-4DF7126EF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95" y="1046205"/>
            <a:ext cx="10685505" cy="5729417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Energy Efficiency Trust Fund Investment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sz="3600" b="0" i="0" u="none" strike="noStrike" kern="1200" cap="none" spc="0" normalizeH="0" baseline="3000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Round Grantees located in Naperville,          Effingham area, and Marion/Cairo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Projects include:  attic insulation, HVAC, programmable thermostats; tankless water heaters; high-efficiency windows; high-efficiency appliances; and lighting</a:t>
            </a:r>
          </a:p>
          <a:p>
            <a:pPr marL="628650" lvl="1" indent="-228600" defTabSz="914400">
              <a:lnSpc>
                <a:spcPct val="90000"/>
              </a:lnSpc>
              <a:spcBef>
                <a:spcPts val="1800"/>
              </a:spcBef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Indoor Air Quality improvements including isolating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</a:rPr>
              <a:t>                  exhaust streams where applicable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Future Plans for Program Growth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FD596-2C22-439B-B6DE-E900F01C19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665" y="82378"/>
            <a:ext cx="11139069" cy="963827"/>
          </a:xfrm>
        </p:spPr>
        <p:txBody>
          <a:bodyPr>
            <a:noAutofit/>
          </a:bodyPr>
          <a:lstStyle/>
          <a:p>
            <a:r>
              <a:rPr kumimoji="0" lang="en-US" sz="48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Low Income Residential Energy Efficiency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10285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itle and Content Layout with Chart"/>
          <p:cNvSpPr>
            <a:spLocks noGrp="1"/>
          </p:cNvSpPr>
          <p:nvPr>
            <p:ph type="title"/>
          </p:nvPr>
        </p:nvSpPr>
        <p:spPr>
          <a:xfrm>
            <a:off x="157747" y="127163"/>
            <a:ext cx="9222736" cy="1320800"/>
          </a:xfrm>
          <a:noFill/>
        </p:spPr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Illinois Climate Working Group Members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7B053C-0AEE-402A-8DCE-18EAD099B442}"/>
              </a:ext>
            </a:extLst>
          </p:cNvPr>
          <p:cNvSpPr txBox="1"/>
          <p:nvPr/>
        </p:nvSpPr>
        <p:spPr>
          <a:xfrm>
            <a:off x="435254" y="835970"/>
            <a:ext cx="5124719" cy="483209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2200" b="1" dirty="0">
                <a:solidFill>
                  <a:srgbClr val="008000"/>
                </a:solidFill>
                <a:highlight>
                  <a:srgbClr val="FFFF00"/>
                </a:highlight>
              </a:rPr>
              <a:t>Capital Development Board</a:t>
            </a:r>
          </a:p>
          <a:p>
            <a:r>
              <a:rPr lang="en-US" sz="2200" b="1" dirty="0">
                <a:solidFill>
                  <a:srgbClr val="008000"/>
                </a:solidFill>
                <a:highlight>
                  <a:srgbClr val="FFFF00"/>
                </a:highlight>
              </a:rPr>
              <a:t>Central Management Services</a:t>
            </a:r>
          </a:p>
          <a:p>
            <a:r>
              <a:rPr lang="en-US" sz="2200" b="1" dirty="0">
                <a:solidFill>
                  <a:srgbClr val="008000"/>
                </a:solidFill>
                <a:highlight>
                  <a:srgbClr val="FFFF00"/>
                </a:highlight>
              </a:rPr>
              <a:t>Illinois Commerce Commission</a:t>
            </a:r>
          </a:p>
          <a:p>
            <a:r>
              <a:rPr lang="en-US" sz="2200" b="1" dirty="0">
                <a:solidFill>
                  <a:srgbClr val="008000"/>
                </a:solidFill>
                <a:highlight>
                  <a:srgbClr val="FFFF00"/>
                </a:highlight>
              </a:rPr>
              <a:t>Illinois Department of Agriculture</a:t>
            </a:r>
          </a:p>
          <a:p>
            <a:r>
              <a:rPr lang="en-US" sz="2200" dirty="0">
                <a:highlight>
                  <a:srgbClr val="FFFF00"/>
                </a:highlight>
              </a:rPr>
              <a:t>Illinois Department of Commerce &amp; </a:t>
            </a:r>
          </a:p>
          <a:p>
            <a:r>
              <a:rPr lang="en-US" sz="2200" dirty="0">
                <a:highlight>
                  <a:srgbClr val="FFFF00"/>
                </a:highlight>
              </a:rPr>
              <a:t>  	Economic Opportunity</a:t>
            </a:r>
          </a:p>
          <a:p>
            <a:r>
              <a:rPr lang="en-US" sz="2200" dirty="0">
                <a:highlight>
                  <a:srgbClr val="FFFF00"/>
                </a:highlight>
              </a:rPr>
              <a:t>Illinois Department of Corrections</a:t>
            </a:r>
          </a:p>
          <a:p>
            <a:r>
              <a:rPr lang="en-US" sz="2200" b="1" dirty="0">
                <a:solidFill>
                  <a:srgbClr val="008000"/>
                </a:solidFill>
              </a:rPr>
              <a:t>Illinois Emergency Management 	Agency</a:t>
            </a:r>
          </a:p>
          <a:p>
            <a:r>
              <a:rPr lang="en-US" sz="2200" b="1" dirty="0">
                <a:solidFill>
                  <a:srgbClr val="0070C0"/>
                </a:solidFill>
                <a:highlight>
                  <a:srgbClr val="FFFF00"/>
                </a:highlight>
              </a:rPr>
              <a:t>Illinois Environmental Protection 	Agency</a:t>
            </a:r>
          </a:p>
          <a:p>
            <a:r>
              <a:rPr lang="en-US" sz="2200" b="1" dirty="0">
                <a:solidFill>
                  <a:srgbClr val="008000"/>
                </a:solidFill>
              </a:rPr>
              <a:t>Illinois Finance Authority</a:t>
            </a:r>
          </a:p>
          <a:p>
            <a:r>
              <a:rPr lang="en-US" sz="2200" dirty="0"/>
              <a:t>Illinois Housing Development Authority</a:t>
            </a:r>
          </a:p>
          <a:p>
            <a:r>
              <a:rPr lang="en-US" sz="2200" dirty="0"/>
              <a:t>Illinois State Board of Education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3C52AC-3BFA-462A-A94E-E7E1753A0675}"/>
              </a:ext>
            </a:extLst>
          </p:cNvPr>
          <p:cNvSpPr txBox="1"/>
          <p:nvPr/>
        </p:nvSpPr>
        <p:spPr>
          <a:xfrm>
            <a:off x="5325414" y="835970"/>
            <a:ext cx="558299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Illinois Department of Human Services</a:t>
            </a:r>
          </a:p>
          <a:p>
            <a:r>
              <a:rPr lang="en-US" sz="2200" dirty="0"/>
              <a:t>Illinois Department of Innovation &amp; 	Technology</a:t>
            </a:r>
          </a:p>
          <a:p>
            <a:r>
              <a:rPr lang="en-US" sz="2200" b="1" dirty="0">
                <a:solidFill>
                  <a:srgbClr val="008000"/>
                </a:solidFill>
                <a:highlight>
                  <a:srgbClr val="FFFF00"/>
                </a:highlight>
              </a:rPr>
              <a:t>Illinois Department of Natural Resources</a:t>
            </a:r>
          </a:p>
          <a:p>
            <a:r>
              <a:rPr lang="en-US" sz="2200" b="1" dirty="0">
                <a:solidFill>
                  <a:srgbClr val="008000"/>
                </a:solidFill>
                <a:highlight>
                  <a:srgbClr val="FFFF00"/>
                </a:highlight>
              </a:rPr>
              <a:t>Illinois Power Agency</a:t>
            </a:r>
          </a:p>
          <a:p>
            <a:r>
              <a:rPr lang="en-US" sz="2200" b="1" dirty="0">
                <a:solidFill>
                  <a:srgbClr val="008000"/>
                </a:solidFill>
              </a:rPr>
              <a:t>Illinois Department of Public Health</a:t>
            </a:r>
          </a:p>
          <a:p>
            <a:r>
              <a:rPr lang="en-US" sz="2200" b="1" dirty="0">
                <a:solidFill>
                  <a:srgbClr val="008000"/>
                </a:solidFill>
                <a:highlight>
                  <a:srgbClr val="FFFF00"/>
                </a:highlight>
              </a:rPr>
              <a:t>Illinois Department of Transportation</a:t>
            </a:r>
          </a:p>
          <a:p>
            <a:r>
              <a:rPr lang="en-US" sz="2200" b="1" dirty="0">
                <a:solidFill>
                  <a:srgbClr val="008000"/>
                </a:solidFill>
              </a:rPr>
              <a:t>UIUC Prairie Research Institute:</a:t>
            </a:r>
          </a:p>
          <a:p>
            <a:r>
              <a:rPr lang="en-US" sz="2200" b="1" dirty="0">
                <a:solidFill>
                  <a:srgbClr val="008000"/>
                </a:solidFill>
              </a:rPr>
              <a:t>	Illinois State Geological Survey</a:t>
            </a:r>
          </a:p>
          <a:p>
            <a:r>
              <a:rPr lang="en-US" sz="2200" b="1" dirty="0">
                <a:solidFill>
                  <a:srgbClr val="008000"/>
                </a:solidFill>
              </a:rPr>
              <a:t>	Illinois State Water Survey</a:t>
            </a:r>
          </a:p>
          <a:p>
            <a:r>
              <a:rPr lang="en-US" sz="2200" dirty="0"/>
              <a:t>	/Midwestern Regional Climate 	Center/State Climatologist</a:t>
            </a:r>
          </a:p>
          <a:p>
            <a:endParaRPr lang="en-US" dirty="0"/>
          </a:p>
          <a:p>
            <a:r>
              <a:rPr lang="en-US" sz="4000" dirty="0"/>
              <a:t>&gt;50% in Partnership!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F96B4E-0BCF-4E4A-83E8-5979FFAA4261}"/>
              </a:ext>
            </a:extLst>
          </p:cNvPr>
          <p:cNvSpPr txBox="1"/>
          <p:nvPr/>
        </p:nvSpPr>
        <p:spPr>
          <a:xfrm>
            <a:off x="3393354" y="6022951"/>
            <a:ext cx="41727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8000"/>
                </a:solidFill>
              </a:rPr>
              <a:t>Original member</a:t>
            </a:r>
          </a:p>
          <a:p>
            <a:pPr algn="r"/>
            <a:r>
              <a:rPr lang="en-US" sz="2000" b="1" dirty="0">
                <a:solidFill>
                  <a:srgbClr val="0070C0"/>
                </a:solidFill>
              </a:rPr>
              <a:t>Organizer</a:t>
            </a:r>
          </a:p>
        </p:txBody>
      </p:sp>
    </p:spTree>
    <p:extLst>
      <p:ext uri="{BB962C8B-B14F-4D97-AF65-F5344CB8AC3E}">
        <p14:creationId xmlns:p14="http://schemas.microsoft.com/office/powerpoint/2010/main" val="13591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6972" y="1042077"/>
            <a:ext cx="9214313" cy="4146590"/>
          </a:xfrm>
        </p:spPr>
        <p:txBody>
          <a:bodyPr>
            <a:normAutofit/>
          </a:bodyPr>
          <a:lstStyle/>
          <a:p>
            <a:pPr marL="228600" lvl="1" indent="0">
              <a:buNone/>
            </a:pPr>
            <a:endParaRPr lang="en-US" sz="2800" dirty="0"/>
          </a:p>
          <a:p>
            <a:pPr marL="228600" lvl="1" indent="0">
              <a:buNone/>
            </a:pPr>
            <a:endParaRPr lang="en-US" sz="2800" dirty="0"/>
          </a:p>
          <a:p>
            <a:pPr marL="228600" lvl="1" indent="0">
              <a:buNone/>
            </a:pPr>
            <a:r>
              <a:rPr lang="en-US" sz="3200" b="1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https://www2.illinois.gov/epa</a:t>
            </a:r>
            <a:endParaRPr lang="en-US" sz="3200" b="1" dirty="0">
              <a:solidFill>
                <a:schemeClr val="accent1"/>
              </a:solidFill>
            </a:endParaRPr>
          </a:p>
          <a:p>
            <a:pPr marL="228600" lvl="1" indent="0">
              <a:buNone/>
            </a:pPr>
            <a:endParaRPr lang="en-US" sz="3200" b="1" dirty="0">
              <a:solidFill>
                <a:schemeClr val="tx1"/>
              </a:solidFill>
            </a:endParaRPr>
          </a:p>
          <a:p>
            <a:pPr marL="228600" lvl="1" indent="0">
              <a:buNone/>
            </a:pPr>
            <a:r>
              <a:rPr lang="en-US" sz="3200" b="1" dirty="0">
                <a:solidFill>
                  <a:schemeClr val="tx1"/>
                </a:solidFill>
                <a:hlinkClick r:id="rId4"/>
              </a:rPr>
              <a:t>https://twitter.com/ILEPA</a:t>
            </a:r>
            <a:endParaRPr lang="en-US" sz="3200" b="1" dirty="0">
              <a:solidFill>
                <a:schemeClr val="tx1"/>
              </a:solidFill>
            </a:endParaRPr>
          </a:p>
          <a:p>
            <a:pPr marL="228600" lvl="1" indent="0">
              <a:buNone/>
            </a:pPr>
            <a:endParaRPr lang="en-US" sz="3200" b="1" dirty="0">
              <a:solidFill>
                <a:schemeClr val="tx1"/>
              </a:solidFill>
            </a:endParaRPr>
          </a:p>
          <a:p>
            <a:pPr marL="228600" lvl="1" indent="0">
              <a:buNone/>
            </a:pPr>
            <a:endParaRPr lang="en-US" sz="2800" b="1" dirty="0">
              <a:solidFill>
                <a:schemeClr val="tx1"/>
              </a:solidFill>
            </a:endParaRPr>
          </a:p>
          <a:p>
            <a:pPr marL="228600" lvl="1" indent="0">
              <a:buNone/>
            </a:pPr>
            <a:endParaRPr lang="en-US" sz="2800" b="1" dirty="0">
              <a:solidFill>
                <a:schemeClr val="tx1"/>
              </a:solidFill>
            </a:endParaRPr>
          </a:p>
          <a:p>
            <a:pPr marL="228600" lvl="1" indent="0">
              <a:buNone/>
            </a:pPr>
            <a:endParaRPr lang="en-US" sz="2800" b="1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292E275-14C8-4788-B40F-AEE8279640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962" y="3462219"/>
            <a:ext cx="440367" cy="4203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7FC6F8B-50A0-4276-830D-6B265ED65C89}"/>
              </a:ext>
            </a:extLst>
          </p:cNvPr>
          <p:cNvSpPr txBox="1"/>
          <p:nvPr/>
        </p:nvSpPr>
        <p:spPr>
          <a:xfrm>
            <a:off x="186136" y="2183564"/>
            <a:ext cx="3187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Main Website: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E23F8DC-2B06-4B56-938A-CE48BC1D3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620" y="373346"/>
            <a:ext cx="6859680" cy="73520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More about Illinois EPA Online!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E1EA6FB-395D-481C-923F-2B49693B87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373346"/>
            <a:ext cx="1373900" cy="138806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6136" y="4486424"/>
            <a:ext cx="9326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+mj-lt"/>
              </a:rPr>
              <a:t>Office of Energy: </a:t>
            </a:r>
            <a:r>
              <a:rPr lang="en-US" sz="3200" u="sng" dirty="0">
                <a:latin typeface="+mj-lt"/>
                <a:cs typeface="Arial" panose="020B0604020202020204" pitchFamily="34" charset="0"/>
                <a:hlinkClick r:id="rId7"/>
              </a:rPr>
              <a:t>http://bit.ly/ILEnergy</a:t>
            </a:r>
            <a:endParaRPr lang="en-US" sz="3200" u="sng" dirty="0">
              <a:latin typeface="+mj-lt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							</a:t>
            </a:r>
            <a:r>
              <a:rPr lang="en-US" sz="3200" u="sng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Chad.Kruse@illinois.gov</a:t>
            </a:r>
            <a:endParaRPr lang="en-US" sz="32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895181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1364</TotalTime>
  <Words>377</Words>
  <Application>Microsoft Office PowerPoint</Application>
  <PresentationFormat>Widescreen</PresentationFormat>
  <Paragraphs>65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Facet</vt:lpstr>
      <vt:lpstr>Chad Kruse Office of Energy chad.kruse@Illinois.gov</vt:lpstr>
      <vt:lpstr>PowerPoint Presentation</vt:lpstr>
      <vt:lpstr>PowerPoint Presentation</vt:lpstr>
      <vt:lpstr>PowerPoint Presentation</vt:lpstr>
      <vt:lpstr>Illinois Climate Working Group Members</vt:lpstr>
      <vt:lpstr>More about Illinois EPA Online!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Chad Kruse Office of Energy chad.kruse@Illinois.gov</dc:title>
  <dc:creator>Kruse, Chad</dc:creator>
  <cp:lastModifiedBy>Kruse, Chad</cp:lastModifiedBy>
  <cp:revision>42</cp:revision>
  <dcterms:created xsi:type="dcterms:W3CDTF">2021-07-07T15:44:51Z</dcterms:created>
  <dcterms:modified xsi:type="dcterms:W3CDTF">2022-09-28T13:08:59Z</dcterms:modified>
</cp:coreProperties>
</file>